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 id="2147483697" r:id="rId3"/>
    <p:sldMasterId id="2147483709" r:id="rId4"/>
    <p:sldMasterId id="2147483723" r:id="rId5"/>
  </p:sldMasterIdLst>
  <p:notesMasterIdLst>
    <p:notesMasterId r:id="rId87"/>
  </p:notesMasterIdLst>
  <p:sldIdLst>
    <p:sldId id="1069" r:id="rId6"/>
    <p:sldId id="3034" r:id="rId7"/>
    <p:sldId id="2986" r:id="rId8"/>
    <p:sldId id="3018" r:id="rId9"/>
    <p:sldId id="3019" r:id="rId10"/>
    <p:sldId id="960" r:id="rId11"/>
    <p:sldId id="382" r:id="rId12"/>
    <p:sldId id="3038" r:id="rId13"/>
    <p:sldId id="3020" r:id="rId14"/>
    <p:sldId id="3049" r:id="rId15"/>
    <p:sldId id="3050" r:id="rId16"/>
    <p:sldId id="3039" r:id="rId17"/>
    <p:sldId id="3042" r:id="rId18"/>
    <p:sldId id="3040" r:id="rId19"/>
    <p:sldId id="3047" r:id="rId20"/>
    <p:sldId id="3041" r:id="rId21"/>
    <p:sldId id="3048" r:id="rId22"/>
    <p:sldId id="2949" r:id="rId23"/>
    <p:sldId id="3052" r:id="rId24"/>
    <p:sldId id="3033" r:id="rId25"/>
    <p:sldId id="2739" r:id="rId26"/>
    <p:sldId id="3043" r:id="rId27"/>
    <p:sldId id="3051" r:id="rId28"/>
    <p:sldId id="3053" r:id="rId29"/>
    <p:sldId id="2981" r:id="rId30"/>
    <p:sldId id="2983" r:id="rId31"/>
    <p:sldId id="2984" r:id="rId32"/>
    <p:sldId id="995" r:id="rId33"/>
    <p:sldId id="3054" r:id="rId34"/>
    <p:sldId id="3055" r:id="rId35"/>
    <p:sldId id="3155" r:id="rId36"/>
    <p:sldId id="2982" r:id="rId37"/>
    <p:sldId id="2985" r:id="rId38"/>
    <p:sldId id="3017" r:id="rId39"/>
    <p:sldId id="3012" r:id="rId40"/>
    <p:sldId id="2997" r:id="rId41"/>
    <p:sldId id="3014" r:id="rId42"/>
    <p:sldId id="3015" r:id="rId43"/>
    <p:sldId id="3016" r:id="rId44"/>
    <p:sldId id="3044" r:id="rId45"/>
    <p:sldId id="3045" r:id="rId46"/>
    <p:sldId id="604" r:id="rId47"/>
    <p:sldId id="535" r:id="rId48"/>
    <p:sldId id="3046" r:id="rId49"/>
    <p:sldId id="371" r:id="rId50"/>
    <p:sldId id="3023" r:id="rId51"/>
    <p:sldId id="3024" r:id="rId52"/>
    <p:sldId id="3025" r:id="rId53"/>
    <p:sldId id="3030" r:id="rId54"/>
    <p:sldId id="3031" r:id="rId55"/>
    <p:sldId id="3032" r:id="rId56"/>
    <p:sldId id="3029" r:id="rId57"/>
    <p:sldId id="3026" r:id="rId58"/>
    <p:sldId id="3028" r:id="rId59"/>
    <p:sldId id="3027" r:id="rId60"/>
    <p:sldId id="2989" r:id="rId61"/>
    <p:sldId id="2990" r:id="rId62"/>
    <p:sldId id="3036" r:id="rId63"/>
    <p:sldId id="2943" r:id="rId64"/>
    <p:sldId id="2920" r:id="rId65"/>
    <p:sldId id="2944" r:id="rId66"/>
    <p:sldId id="968" r:id="rId67"/>
    <p:sldId id="2945" r:id="rId68"/>
    <p:sldId id="2937" r:id="rId69"/>
    <p:sldId id="2886" r:id="rId70"/>
    <p:sldId id="895" r:id="rId71"/>
    <p:sldId id="2897" r:id="rId72"/>
    <p:sldId id="3035" r:id="rId73"/>
    <p:sldId id="2928" r:id="rId74"/>
    <p:sldId id="937" r:id="rId75"/>
    <p:sldId id="935" r:id="rId76"/>
    <p:sldId id="933" r:id="rId77"/>
    <p:sldId id="3156" r:id="rId78"/>
    <p:sldId id="3157" r:id="rId79"/>
    <p:sldId id="3163" r:id="rId80"/>
    <p:sldId id="934" r:id="rId81"/>
    <p:sldId id="2719" r:id="rId82"/>
    <p:sldId id="260" r:id="rId83"/>
    <p:sldId id="1051" r:id="rId84"/>
    <p:sldId id="2923" r:id="rId85"/>
    <p:sldId id="2933"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B619F6-AEAF-0148-A5AC-C077F84784D6}">
          <p14:sldIdLst>
            <p14:sldId id="1069"/>
            <p14:sldId id="3034"/>
            <p14:sldId id="2986"/>
            <p14:sldId id="3018"/>
            <p14:sldId id="3019"/>
            <p14:sldId id="960"/>
            <p14:sldId id="382"/>
            <p14:sldId id="3038"/>
            <p14:sldId id="3020"/>
            <p14:sldId id="3049"/>
            <p14:sldId id="3050"/>
            <p14:sldId id="3039"/>
            <p14:sldId id="3042"/>
            <p14:sldId id="3040"/>
            <p14:sldId id="3047"/>
            <p14:sldId id="3041"/>
            <p14:sldId id="3048"/>
            <p14:sldId id="2949"/>
            <p14:sldId id="3052"/>
            <p14:sldId id="3033"/>
            <p14:sldId id="2739"/>
            <p14:sldId id="3043"/>
            <p14:sldId id="3051"/>
            <p14:sldId id="3053"/>
            <p14:sldId id="2981"/>
            <p14:sldId id="2983"/>
            <p14:sldId id="2984"/>
            <p14:sldId id="995"/>
            <p14:sldId id="3054"/>
            <p14:sldId id="3055"/>
            <p14:sldId id="3155"/>
            <p14:sldId id="2982"/>
          </p14:sldIdLst>
        </p14:section>
        <p14:section name="Boundary Conditions" id="{50AA256F-3AAD-C647-BA41-2598AA5417CC}">
          <p14:sldIdLst>
            <p14:sldId id="2985"/>
            <p14:sldId id="3017"/>
            <p14:sldId id="3012"/>
            <p14:sldId id="2997"/>
            <p14:sldId id="3014"/>
            <p14:sldId id="3015"/>
            <p14:sldId id="3016"/>
            <p14:sldId id="3044"/>
            <p14:sldId id="3045"/>
            <p14:sldId id="604"/>
            <p14:sldId id="535"/>
            <p14:sldId id="3046"/>
            <p14:sldId id="371"/>
            <p14:sldId id="3023"/>
            <p14:sldId id="3024"/>
            <p14:sldId id="3025"/>
            <p14:sldId id="3030"/>
            <p14:sldId id="3031"/>
            <p14:sldId id="3032"/>
            <p14:sldId id="3029"/>
            <p14:sldId id="3026"/>
            <p14:sldId id="3028"/>
            <p14:sldId id="3027"/>
            <p14:sldId id="2989"/>
            <p14:sldId id="2990"/>
            <p14:sldId id="3036"/>
          </p14:sldIdLst>
        </p14:section>
        <p14:section name="References" id="{23B407A2-69FE-F742-AAA9-1327AA9A0CF6}">
          <p14:sldIdLst>
            <p14:sldId id="2943"/>
            <p14:sldId id="2920"/>
            <p14:sldId id="2944"/>
            <p14:sldId id="968"/>
            <p14:sldId id="2945"/>
            <p14:sldId id="2937"/>
            <p14:sldId id="2886"/>
            <p14:sldId id="895"/>
            <p14:sldId id="2897"/>
            <p14:sldId id="3035"/>
            <p14:sldId id="2928"/>
            <p14:sldId id="937"/>
            <p14:sldId id="935"/>
            <p14:sldId id="933"/>
            <p14:sldId id="3156"/>
            <p14:sldId id="3157"/>
            <p14:sldId id="3163"/>
            <p14:sldId id="934"/>
            <p14:sldId id="2719"/>
            <p14:sldId id="260"/>
            <p14:sldId id="1051"/>
            <p14:sldId id="2923"/>
            <p14:sldId id="29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90280"/>
  </p:normalViewPr>
  <p:slideViewPr>
    <p:cSldViewPr snapToGrid="0">
      <p:cViewPr varScale="1">
        <p:scale>
          <a:sx n="157" d="100"/>
          <a:sy n="157" d="100"/>
        </p:scale>
        <p:origin x="528" y="168"/>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5511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160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6442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9896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0114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7117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0675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0549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6221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9362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51728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7797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Specifically, that </a:t>
            </a:r>
            <a:r>
              <a:rPr lang="en-US" altLang="zh-CN" sz="1200" b="0" i="1" kern="1200" dirty="0">
                <a:solidFill>
                  <a:schemeClr val="tx1"/>
                </a:solidFill>
                <a:effectLst/>
                <a:latin typeface="+mn-lt"/>
                <a:ea typeface="+mn-ea"/>
                <a:cs typeface="+mn-cs"/>
              </a:rPr>
              <a:t>programming languages must have formal definitions</a:t>
            </a:r>
            <a:r>
              <a:rPr lang="en-US" altLang="zh-CN" sz="1200" b="0" i="0" kern="1200" dirty="0">
                <a:solidFill>
                  <a:schemeClr val="tx1"/>
                </a:solidFill>
                <a:effectLst/>
                <a:latin typeface="+mn-lt"/>
                <a:ea typeface="+mn-ea"/>
                <a:cs typeface="+mn-cs"/>
              </a:rPr>
              <a:t>, and that tools for a given language, such as interpreters, compilers, state-space explorers, model checkers, deductive program verifiers, etc., are derived from just </a:t>
            </a:r>
            <a:r>
              <a:rPr lang="en-US" altLang="zh-CN" sz="1200" b="0" i="1" kern="1200" dirty="0">
                <a:solidFill>
                  <a:schemeClr val="tx1"/>
                </a:solidFill>
                <a:effectLst/>
                <a:latin typeface="+mn-lt"/>
                <a:ea typeface="+mn-ea"/>
                <a:cs typeface="+mn-cs"/>
              </a:rPr>
              <a:t>one</a:t>
            </a:r>
            <a:r>
              <a:rPr lang="en-US" altLang="zh-CN" sz="1200" b="0" i="0" kern="1200" dirty="0">
                <a:solidFill>
                  <a:schemeClr val="tx1"/>
                </a:solidFill>
                <a:effectLst/>
                <a:latin typeface="+mn-lt"/>
                <a:ea typeface="+mn-ea"/>
                <a:cs typeface="+mn-cs"/>
              </a:rPr>
              <a:t> reference formal definition of the language, at no additional cost specific to that language.</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493F34-C6FB-4207-A202-C3C5A6A1FB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1272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57DC9-8E5A-4BF9-A29A-338FF3FC97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137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17727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3591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64228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17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6506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30473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6233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274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49752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33681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0526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7071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1322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8208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59</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6</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96246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261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7030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208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525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515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2920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825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942411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80532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745519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49AC661-DA12-4DCC-A175-CD7119E3D144}" type="datetimeFigureOut">
              <a:rPr lang="zh-CN" altLang="en-US" smtClean="0"/>
              <a:t>2021/11/3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803523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49AC661-DA12-4DCC-A175-CD7119E3D144}" type="datetimeFigureOut">
              <a:rPr lang="zh-CN" altLang="en-US" smtClean="0"/>
              <a:t>2021/11/3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543756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9AC661-DA12-4DCC-A175-CD7119E3D144}" type="datetimeFigureOut">
              <a:rPr lang="zh-CN" altLang="en-US" smtClean="0"/>
              <a:t>2021/11/3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148544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49AC661-DA12-4DCC-A175-CD7119E3D144}" type="datetimeFigureOut">
              <a:rPr lang="zh-CN" altLang="en-US" smtClean="0"/>
              <a:t>2021/11/3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0518515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AC661-DA12-4DCC-A175-CD7119E3D144}" type="datetimeFigureOut">
              <a:rPr lang="zh-CN" altLang="en-US" smtClean="0"/>
              <a:t>2021/11/3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8748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2992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2021/11/3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038163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4655902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2021/11/3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375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939466-A459-4216-A825-634AE09B8E87}" type="datetime1">
              <a:rPr lang="en-US" smtClean="0"/>
              <a:t>11/3/21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780144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822E8-ABF9-4F9D-9BDC-1C66A05C1AF9}" type="datetime1">
              <a:rPr lang="en-US" smtClean="0"/>
              <a:t>11/3/21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0387849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56BC9-92C2-4A4F-B1A5-EC6F5E71DD6A}" type="datetime1">
              <a:rPr lang="en-US" smtClean="0"/>
              <a:t>11/3/21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82741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4CEAFE-DAE6-495D-90B8-2E87D944B8CE}" type="datetime1">
              <a:rPr lang="en-US" smtClean="0"/>
              <a:t>11/3/21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121327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CE833-3D1D-4517-9E08-0CD8D3AF15E2}" type="datetime1">
              <a:rPr lang="en-US" smtClean="0"/>
              <a:t>11/3/21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874074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7CF909-04E0-4A7A-82C8-3EDDDD1B3344}" type="datetime1">
              <a:rPr lang="en-US" smtClean="0"/>
              <a:t>11/3/21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95935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477AD-60DA-46F9-9170-E782F770D3E2}" type="datetime1">
              <a:rPr lang="en-US" smtClean="0"/>
              <a:t>11/3/21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29871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0AA18F0-6127-447D-9744-361C14096128}" type="datetime1">
              <a:rPr lang="en-US" smtClean="0"/>
              <a:t>11/3/21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62865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8B9AD8-4FB1-4F2D-9E40-320D84C2C3A2}" type="datetime1">
              <a:rPr lang="en-US" smtClean="0"/>
              <a:t>11/3/21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300769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2D9F7-913A-428C-A77C-CE05D251123D}" type="datetime1">
              <a:rPr lang="en-US" smtClean="0"/>
              <a:t>11/3/21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78621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227FE-0087-497E-90E8-34217799842E}" type="datetime1">
              <a:rPr lang="en-US" smtClean="0"/>
              <a:t>11/3/21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219030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498"/>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799"/>
            </a:lvl1pPr>
            <a:lvl2pPr marL="342763" indent="0" algn="ctr">
              <a:buNone/>
              <a:defRPr sz="1499"/>
            </a:lvl2pPr>
            <a:lvl3pPr marL="685526" indent="0" algn="ctr">
              <a:buNone/>
              <a:defRPr sz="1349"/>
            </a:lvl3pPr>
            <a:lvl4pPr marL="1028289" indent="0" algn="ctr">
              <a:buNone/>
              <a:defRPr sz="1200"/>
            </a:lvl4pPr>
            <a:lvl5pPr marL="1371051" indent="0" algn="ctr">
              <a:buNone/>
              <a:defRPr sz="1200"/>
            </a:lvl5pPr>
            <a:lvl6pPr marL="1713814" indent="0" algn="ctr">
              <a:buNone/>
              <a:defRPr sz="1200"/>
            </a:lvl6pPr>
            <a:lvl7pPr marL="2056577" indent="0" algn="ctr">
              <a:buNone/>
              <a:defRPr sz="1200"/>
            </a:lvl7pPr>
            <a:lvl8pPr marL="2399340" indent="0" algn="ctr">
              <a:buNone/>
              <a:defRPr sz="1200"/>
            </a:lvl8pPr>
            <a:lvl9pPr marL="2742103"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89926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01240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5"/>
            <a:ext cx="7886700" cy="2139553"/>
          </a:xfrm>
        </p:spPr>
        <p:txBody>
          <a:bodyPr anchor="b"/>
          <a:lstStyle>
            <a:lvl1pPr>
              <a:defRPr sz="4498"/>
            </a:lvl1pPr>
          </a:lstStyle>
          <a:p>
            <a:r>
              <a:rPr lang="zh-CN" altLang="en-US"/>
              <a:t>单击此处编辑母版标题样式</a:t>
            </a:r>
          </a:p>
        </p:txBody>
      </p:sp>
      <p:sp>
        <p:nvSpPr>
          <p:cNvPr id="3" name="文本占位符 2"/>
          <p:cNvSpPr>
            <a:spLocks noGrp="1"/>
          </p:cNvSpPr>
          <p:nvPr>
            <p:ph type="body" idx="1"/>
          </p:nvPr>
        </p:nvSpPr>
        <p:spPr>
          <a:xfrm>
            <a:off x="623887" y="3442099"/>
            <a:ext cx="7886700" cy="1125140"/>
          </a:xfrm>
        </p:spPr>
        <p:txBody>
          <a:bodyPr/>
          <a:lstStyle>
            <a:lvl1pPr marL="0" indent="0">
              <a:buNone/>
              <a:defRPr sz="1799">
                <a:solidFill>
                  <a:schemeClr val="tx1">
                    <a:tint val="75000"/>
                  </a:schemeClr>
                </a:solidFill>
              </a:defRPr>
            </a:lvl1pPr>
            <a:lvl2pPr marL="342763" indent="0">
              <a:buNone/>
              <a:defRPr sz="1499">
                <a:solidFill>
                  <a:schemeClr val="tx1">
                    <a:tint val="75000"/>
                  </a:schemeClr>
                </a:solidFill>
              </a:defRPr>
            </a:lvl2pPr>
            <a:lvl3pPr marL="685526" indent="0">
              <a:buNone/>
              <a:defRPr sz="1349">
                <a:solidFill>
                  <a:schemeClr val="tx1">
                    <a:tint val="75000"/>
                  </a:schemeClr>
                </a:solidFill>
              </a:defRPr>
            </a:lvl3pPr>
            <a:lvl4pPr marL="1028289" indent="0">
              <a:buNone/>
              <a:defRPr sz="1200">
                <a:solidFill>
                  <a:schemeClr val="tx1">
                    <a:tint val="75000"/>
                  </a:schemeClr>
                </a:solidFill>
              </a:defRPr>
            </a:lvl4pPr>
            <a:lvl5pPr marL="1371051" indent="0">
              <a:buNone/>
              <a:defRPr sz="1200">
                <a:solidFill>
                  <a:schemeClr val="tx1">
                    <a:tint val="75000"/>
                  </a:schemeClr>
                </a:solidFill>
              </a:defRPr>
            </a:lvl5pPr>
            <a:lvl6pPr marL="1713814" indent="0">
              <a:buNone/>
              <a:defRPr sz="1200">
                <a:solidFill>
                  <a:schemeClr val="tx1">
                    <a:tint val="75000"/>
                  </a:schemeClr>
                </a:solidFill>
              </a:defRPr>
            </a:lvl6pPr>
            <a:lvl7pPr marL="2056577" indent="0">
              <a:buNone/>
              <a:defRPr sz="1200">
                <a:solidFill>
                  <a:schemeClr val="tx1">
                    <a:tint val="75000"/>
                  </a:schemeClr>
                </a:solidFill>
              </a:defRPr>
            </a:lvl7pPr>
            <a:lvl8pPr marL="2399340" indent="0">
              <a:buNone/>
              <a:defRPr sz="1200">
                <a:solidFill>
                  <a:schemeClr val="tx1">
                    <a:tint val="75000"/>
                  </a:schemeClr>
                </a:solidFill>
              </a:defRPr>
            </a:lvl8pPr>
            <a:lvl9pPr marL="2742103"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036899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992336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5"/>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799" b="1"/>
            </a:lvl1pPr>
            <a:lvl2pPr marL="342763" indent="0">
              <a:buNone/>
              <a:defRPr sz="1499" b="1"/>
            </a:lvl2pPr>
            <a:lvl3pPr marL="685526" indent="0">
              <a:buNone/>
              <a:defRPr sz="1349" b="1"/>
            </a:lvl3pPr>
            <a:lvl4pPr marL="1028289" indent="0">
              <a:buNone/>
              <a:defRPr sz="1200" b="1"/>
            </a:lvl4pPr>
            <a:lvl5pPr marL="1371051" indent="0">
              <a:buNone/>
              <a:defRPr sz="1200" b="1"/>
            </a:lvl5pPr>
            <a:lvl6pPr marL="1713814" indent="0">
              <a:buNone/>
              <a:defRPr sz="1200" b="1"/>
            </a:lvl6pPr>
            <a:lvl7pPr marL="2056577" indent="0">
              <a:buNone/>
              <a:defRPr sz="1200" b="1"/>
            </a:lvl7pPr>
            <a:lvl8pPr marL="2399340" indent="0">
              <a:buNone/>
              <a:defRPr sz="1200" b="1"/>
            </a:lvl8pPr>
            <a:lvl9pPr marL="2742103"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799" b="1"/>
            </a:lvl1pPr>
            <a:lvl2pPr marL="342763" indent="0">
              <a:buNone/>
              <a:defRPr sz="1499" b="1"/>
            </a:lvl2pPr>
            <a:lvl3pPr marL="685526" indent="0">
              <a:buNone/>
              <a:defRPr sz="1349" b="1"/>
            </a:lvl3pPr>
            <a:lvl4pPr marL="1028289" indent="0">
              <a:buNone/>
              <a:defRPr sz="1200" b="1"/>
            </a:lvl4pPr>
            <a:lvl5pPr marL="1371051" indent="0">
              <a:buNone/>
              <a:defRPr sz="1200" b="1"/>
            </a:lvl5pPr>
            <a:lvl6pPr marL="1713814" indent="0">
              <a:buNone/>
              <a:defRPr sz="1200" b="1"/>
            </a:lvl6pPr>
            <a:lvl7pPr marL="2056577" indent="0">
              <a:buNone/>
              <a:defRPr sz="1200" b="1"/>
            </a:lvl7pPr>
            <a:lvl8pPr marL="2399340" indent="0">
              <a:buNone/>
              <a:defRPr sz="1200" b="1"/>
            </a:lvl8pPr>
            <a:lvl9pPr marL="2742103"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5987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724736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213778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00"/>
            <a:ext cx="2949178" cy="1200150"/>
          </a:xfrm>
        </p:spPr>
        <p:txBody>
          <a:bodyPr anchor="b"/>
          <a:lstStyle>
            <a:lvl1pPr>
              <a:defRPr sz="2399"/>
            </a:lvl1pPr>
          </a:lstStyle>
          <a:p>
            <a:r>
              <a:rPr lang="zh-CN" altLang="en-US"/>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399"/>
            </a:lvl1pPr>
            <a:lvl2pPr>
              <a:defRPr sz="2099"/>
            </a:lvl2pPr>
            <a:lvl3pPr>
              <a:defRPr sz="1799"/>
            </a:lvl3pPr>
            <a:lvl4pPr>
              <a:defRPr sz="1499"/>
            </a:lvl4pPr>
            <a:lvl5pPr>
              <a:defRPr sz="1499"/>
            </a:lvl5pPr>
            <a:lvl6pPr>
              <a:defRPr sz="1499"/>
            </a:lvl6pPr>
            <a:lvl7pPr>
              <a:defRPr sz="1499"/>
            </a:lvl7pPr>
            <a:lvl8pPr>
              <a:defRPr sz="1499"/>
            </a:lvl8pPr>
            <a:lvl9pPr>
              <a:defRPr sz="14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2" y="1543050"/>
            <a:ext cx="2949178" cy="2858691"/>
          </a:xfrm>
        </p:spPr>
        <p:txBody>
          <a:bodyPr/>
          <a:lstStyle>
            <a:lvl1pPr marL="0" indent="0">
              <a:buNone/>
              <a:defRPr sz="1200"/>
            </a:lvl1pPr>
            <a:lvl2pPr marL="342763" indent="0">
              <a:buNone/>
              <a:defRPr sz="1050"/>
            </a:lvl2pPr>
            <a:lvl3pPr marL="685526" indent="0">
              <a:buNone/>
              <a:defRPr sz="900"/>
            </a:lvl3pPr>
            <a:lvl4pPr marL="1028289" indent="0">
              <a:buNone/>
              <a:defRPr sz="750"/>
            </a:lvl4pPr>
            <a:lvl5pPr marL="1371051" indent="0">
              <a:buNone/>
              <a:defRPr sz="750"/>
            </a:lvl5pPr>
            <a:lvl6pPr marL="1713814" indent="0">
              <a:buNone/>
              <a:defRPr sz="750"/>
            </a:lvl6pPr>
            <a:lvl7pPr marL="2056577" indent="0">
              <a:buNone/>
              <a:defRPr sz="750"/>
            </a:lvl7pPr>
            <a:lvl8pPr marL="2399340" indent="0">
              <a:buNone/>
              <a:defRPr sz="750"/>
            </a:lvl8pPr>
            <a:lvl9pPr marL="2742103"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629746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00"/>
            <a:ext cx="2949178" cy="1200150"/>
          </a:xfrm>
        </p:spPr>
        <p:txBody>
          <a:bodyPr anchor="b"/>
          <a:lstStyle>
            <a:lvl1pPr>
              <a:defRPr sz="2399"/>
            </a:lvl1pPr>
          </a:lstStyle>
          <a:p>
            <a:r>
              <a:rPr lang="zh-CN" altLang="en-US"/>
              <a:t>单击此处编辑母版标题样式</a:t>
            </a:r>
          </a:p>
        </p:txBody>
      </p:sp>
      <p:sp>
        <p:nvSpPr>
          <p:cNvPr id="3" name="图片占位符 2"/>
          <p:cNvSpPr>
            <a:spLocks noGrp="1"/>
          </p:cNvSpPr>
          <p:nvPr>
            <p:ph type="pic" idx="1"/>
          </p:nvPr>
        </p:nvSpPr>
        <p:spPr>
          <a:xfrm>
            <a:off x="3887391" y="740570"/>
            <a:ext cx="4629150" cy="3655219"/>
          </a:xfrm>
        </p:spPr>
        <p:txBody>
          <a:bodyPr/>
          <a:lstStyle>
            <a:lvl1pPr marL="0" indent="0">
              <a:buNone/>
              <a:defRPr sz="2399"/>
            </a:lvl1pPr>
            <a:lvl2pPr marL="342763" indent="0">
              <a:buNone/>
              <a:defRPr sz="2099"/>
            </a:lvl2pPr>
            <a:lvl3pPr marL="685526" indent="0">
              <a:buNone/>
              <a:defRPr sz="1799"/>
            </a:lvl3pPr>
            <a:lvl4pPr marL="1028289" indent="0">
              <a:buNone/>
              <a:defRPr sz="1499"/>
            </a:lvl4pPr>
            <a:lvl5pPr marL="1371051" indent="0">
              <a:buNone/>
              <a:defRPr sz="1499"/>
            </a:lvl5pPr>
            <a:lvl6pPr marL="1713814" indent="0">
              <a:buNone/>
              <a:defRPr sz="1499"/>
            </a:lvl6pPr>
            <a:lvl7pPr marL="2056577" indent="0">
              <a:buNone/>
              <a:defRPr sz="1499"/>
            </a:lvl7pPr>
            <a:lvl8pPr marL="2399340" indent="0">
              <a:buNone/>
              <a:defRPr sz="1499"/>
            </a:lvl8pPr>
            <a:lvl9pPr marL="2742103" indent="0">
              <a:buNone/>
              <a:defRPr sz="1499"/>
            </a:lvl9pPr>
          </a:lstStyle>
          <a:p>
            <a:endParaRPr lang="zh-CN" altLang="en-US"/>
          </a:p>
        </p:txBody>
      </p:sp>
      <p:sp>
        <p:nvSpPr>
          <p:cNvPr id="4" name="文本占位符 3"/>
          <p:cNvSpPr>
            <a:spLocks noGrp="1"/>
          </p:cNvSpPr>
          <p:nvPr>
            <p:ph type="body" sz="half" idx="2"/>
          </p:nvPr>
        </p:nvSpPr>
        <p:spPr>
          <a:xfrm>
            <a:off x="629842" y="1543050"/>
            <a:ext cx="2949178" cy="2858691"/>
          </a:xfrm>
        </p:spPr>
        <p:txBody>
          <a:bodyPr/>
          <a:lstStyle>
            <a:lvl1pPr marL="0" indent="0">
              <a:buNone/>
              <a:defRPr sz="1200"/>
            </a:lvl1pPr>
            <a:lvl2pPr marL="342763" indent="0">
              <a:buNone/>
              <a:defRPr sz="1050"/>
            </a:lvl2pPr>
            <a:lvl3pPr marL="685526" indent="0">
              <a:buNone/>
              <a:defRPr sz="900"/>
            </a:lvl3pPr>
            <a:lvl4pPr marL="1028289" indent="0">
              <a:buNone/>
              <a:defRPr sz="750"/>
            </a:lvl4pPr>
            <a:lvl5pPr marL="1371051" indent="0">
              <a:buNone/>
              <a:defRPr sz="750"/>
            </a:lvl5pPr>
            <a:lvl6pPr marL="1713814" indent="0">
              <a:buNone/>
              <a:defRPr sz="750"/>
            </a:lvl6pPr>
            <a:lvl7pPr marL="2056577" indent="0">
              <a:buNone/>
              <a:defRPr sz="750"/>
            </a:lvl7pPr>
            <a:lvl8pPr marL="2399340" indent="0">
              <a:buNone/>
              <a:defRPr sz="750"/>
            </a:lvl8pPr>
            <a:lvl9pPr marL="2742103"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872797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284670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594041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6376"/>
            <a:ext cx="8229600" cy="445097"/>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457201" y="783591"/>
            <a:ext cx="8229600" cy="3810636"/>
          </a:xfrm>
          <a:prstGeom prst="rect">
            <a:avLst/>
          </a:prstGeom>
        </p:spPr>
        <p:txBody>
          <a:bodyPr vert="horz" lIns="121944" tIns="60972" rIns="121944" bIns="60972" rtlCol="0">
            <a:normAutofit/>
          </a:bodyPr>
          <a:lstStyle>
            <a:lvl1pPr marL="428368" indent="-428368">
              <a:buFont typeface="Wingdings" panose="05000000000000000000" pitchFamily="2" charset="2"/>
              <a:buChar char="ü"/>
              <a:defRPr sz="1799"/>
            </a:lvl1pPr>
            <a:lvl2pPr marL="799712" indent="-342695">
              <a:buFont typeface="Wingdings" panose="05000000000000000000" pitchFamily="2" charset="2"/>
              <a:buChar char="ü"/>
              <a:defRPr sz="1499"/>
            </a:lvl2pPr>
            <a:lvl3pPr marL="1256729" indent="-342695">
              <a:buFont typeface="Wingdings" panose="05000000000000000000" pitchFamily="2" charset="2"/>
              <a:buChar char="ü"/>
              <a:defRPr sz="1200"/>
            </a:lvl3pPr>
            <a:lvl4pPr marL="1628073" indent="-257020">
              <a:buFont typeface="Wingdings" panose="05000000000000000000" pitchFamily="2" charset="2"/>
              <a:buChar char="ü"/>
              <a:defRPr sz="900"/>
            </a:lvl4pPr>
            <a:lvl5pPr marL="2085090" indent="-257020">
              <a:buFont typeface="Wingdings" panose="05000000000000000000" pitchFamily="2" charset="2"/>
              <a:buChar char="ü"/>
              <a:defRPr sz="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469630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006" lvl="0" indent="-342755">
              <a:spcBef>
                <a:spcPts val="0"/>
              </a:spcBef>
              <a:spcAft>
                <a:spcPts val="0"/>
              </a:spcAft>
              <a:buSzPts val="1800"/>
              <a:buFont typeface="Lato"/>
              <a:buChar char="●"/>
              <a:defRPr>
                <a:latin typeface="Lato"/>
                <a:ea typeface="Lato"/>
                <a:cs typeface="Lato"/>
                <a:sym typeface="Lato"/>
              </a:defRPr>
            </a:lvl1pPr>
            <a:lvl2pPr marL="914012" lvl="1" indent="-317365">
              <a:spcBef>
                <a:spcPts val="0"/>
              </a:spcBef>
              <a:spcAft>
                <a:spcPts val="0"/>
              </a:spcAft>
              <a:buSzPts val="1400"/>
              <a:buFont typeface="Lato"/>
              <a:buChar char="○"/>
              <a:defRPr>
                <a:latin typeface="Lato"/>
                <a:ea typeface="Lato"/>
                <a:cs typeface="Lato"/>
                <a:sym typeface="Lato"/>
              </a:defRPr>
            </a:lvl2pPr>
            <a:lvl3pPr marL="1371017" lvl="2" indent="-317365">
              <a:spcBef>
                <a:spcPts val="0"/>
              </a:spcBef>
              <a:spcAft>
                <a:spcPts val="0"/>
              </a:spcAft>
              <a:buSzPts val="1400"/>
              <a:buFont typeface="Lato"/>
              <a:buChar char="■"/>
              <a:defRPr>
                <a:latin typeface="Lato"/>
                <a:ea typeface="Lato"/>
                <a:cs typeface="Lato"/>
                <a:sym typeface="Lato"/>
              </a:defRPr>
            </a:lvl3pPr>
            <a:lvl4pPr marL="1828023" lvl="3" indent="-317365">
              <a:spcBef>
                <a:spcPts val="0"/>
              </a:spcBef>
              <a:spcAft>
                <a:spcPts val="0"/>
              </a:spcAft>
              <a:buSzPts val="1400"/>
              <a:buFont typeface="Lato"/>
              <a:buChar char="●"/>
              <a:defRPr>
                <a:latin typeface="Lato"/>
                <a:ea typeface="Lato"/>
                <a:cs typeface="Lato"/>
                <a:sym typeface="Lato"/>
              </a:defRPr>
            </a:lvl4pPr>
            <a:lvl5pPr marL="2285029" lvl="4" indent="-317365">
              <a:spcBef>
                <a:spcPts val="0"/>
              </a:spcBef>
              <a:spcAft>
                <a:spcPts val="0"/>
              </a:spcAft>
              <a:buSzPts val="1400"/>
              <a:buFont typeface="Lato"/>
              <a:buChar char="○"/>
              <a:defRPr>
                <a:latin typeface="Lato"/>
                <a:ea typeface="Lato"/>
                <a:cs typeface="Lato"/>
                <a:sym typeface="Lato"/>
              </a:defRPr>
            </a:lvl5pPr>
            <a:lvl6pPr marL="2742034" lvl="5" indent="-317365">
              <a:spcBef>
                <a:spcPts val="0"/>
              </a:spcBef>
              <a:spcAft>
                <a:spcPts val="0"/>
              </a:spcAft>
              <a:buSzPts val="1400"/>
              <a:buFont typeface="Lato"/>
              <a:buChar char="■"/>
              <a:defRPr>
                <a:latin typeface="Lato"/>
                <a:ea typeface="Lato"/>
                <a:cs typeface="Lato"/>
                <a:sym typeface="Lato"/>
              </a:defRPr>
            </a:lvl6pPr>
            <a:lvl7pPr marL="3199040" lvl="6" indent="-317365">
              <a:spcBef>
                <a:spcPts val="0"/>
              </a:spcBef>
              <a:spcAft>
                <a:spcPts val="0"/>
              </a:spcAft>
              <a:buSzPts val="1400"/>
              <a:buFont typeface="Lato"/>
              <a:buChar char="●"/>
              <a:defRPr>
                <a:latin typeface="Lato"/>
                <a:ea typeface="Lato"/>
                <a:cs typeface="Lato"/>
                <a:sym typeface="Lato"/>
              </a:defRPr>
            </a:lvl7pPr>
            <a:lvl8pPr marL="3656045" lvl="7" indent="-317365">
              <a:spcBef>
                <a:spcPts val="0"/>
              </a:spcBef>
              <a:spcAft>
                <a:spcPts val="0"/>
              </a:spcAft>
              <a:buSzPts val="1400"/>
              <a:buFont typeface="Lato"/>
              <a:buChar char="○"/>
              <a:defRPr>
                <a:latin typeface="Lato"/>
                <a:ea typeface="Lato"/>
                <a:cs typeface="Lato"/>
                <a:sym typeface="Lato"/>
              </a:defRPr>
            </a:lvl8pPr>
            <a:lvl9pPr marL="4113051" lvl="8" indent="-317365">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4607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72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721" r:id="rId22"/>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49AC661-DA12-4DCC-A175-CD7119E3D144}" type="datetimeFigureOut">
              <a:rPr lang="zh-CN" altLang="en-US" smtClean="0"/>
              <a:t>2021/11/3</a:t>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48498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FAE231C-46EC-4243-9E5F-71BEBBD38316}" type="datetime1">
              <a:rPr lang="en-US" smtClean="0"/>
              <a:t>11/3/21</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1022449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526"/>
            <a:fld id="{E72CE3D8-9C56-469E-B6AF-E320D35E2B59}" type="datetimeFigureOut">
              <a:rPr lang="zh-CN" altLang="en-US" smtClean="0">
                <a:solidFill>
                  <a:prstClr val="black">
                    <a:tint val="75000"/>
                  </a:prstClr>
                </a:solidFill>
              </a:rPr>
              <a:pPr defTabSz="685526"/>
              <a:t>2021/11/3</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526"/>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526"/>
            <a:fld id="{75DBB995-8309-443B-A4DC-8D0D5E6CBBCF}" type="slidenum">
              <a:rPr lang="zh-CN" altLang="en-US" smtClean="0">
                <a:solidFill>
                  <a:prstClr val="black">
                    <a:tint val="75000"/>
                  </a:prstClr>
                </a:solidFill>
              </a:rPr>
              <a:pPr defTabSz="685526"/>
              <a:t>‹#›</a:t>
            </a:fld>
            <a:endParaRPr lang="zh-CN" altLang="en-US">
              <a:solidFill>
                <a:prstClr val="black">
                  <a:tint val="75000"/>
                </a:prstClr>
              </a:solidFill>
            </a:endParaRPr>
          </a:p>
        </p:txBody>
      </p:sp>
    </p:spTree>
    <p:extLst>
      <p:ext uri="{BB962C8B-B14F-4D97-AF65-F5344CB8AC3E}">
        <p14:creationId xmlns:p14="http://schemas.microsoft.com/office/powerpoint/2010/main" val="83784475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Lst>
  <p:txStyles>
    <p:titleStyle>
      <a:lvl1pPr algn="l" defTabSz="685526"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381" indent="-171381" algn="l" defTabSz="685526" rtl="0" eaLnBrk="1" latinLnBrk="0" hangingPunct="1">
        <a:lnSpc>
          <a:spcPct val="90000"/>
        </a:lnSpc>
        <a:spcBef>
          <a:spcPts val="750"/>
        </a:spcBef>
        <a:buFont typeface="Arial" panose="020B0604020202020204" pitchFamily="34" charset="0"/>
        <a:buChar char="•"/>
        <a:defRPr sz="2099" kern="1200">
          <a:solidFill>
            <a:schemeClr val="tx1"/>
          </a:solidFill>
          <a:latin typeface="+mn-lt"/>
          <a:ea typeface="+mn-ea"/>
          <a:cs typeface="+mn-cs"/>
        </a:defRPr>
      </a:lvl1pPr>
      <a:lvl2pPr marL="514144" indent="-171381" algn="l" defTabSz="685526" rtl="0" eaLnBrk="1" latinLnBrk="0" hangingPunct="1">
        <a:lnSpc>
          <a:spcPct val="90000"/>
        </a:lnSpc>
        <a:spcBef>
          <a:spcPts val="375"/>
        </a:spcBef>
        <a:buFont typeface="Arial" panose="020B0604020202020204" pitchFamily="34" charset="0"/>
        <a:buChar char="•"/>
        <a:defRPr sz="1799" kern="1200">
          <a:solidFill>
            <a:schemeClr val="tx1"/>
          </a:solidFill>
          <a:latin typeface="+mn-lt"/>
          <a:ea typeface="+mn-ea"/>
          <a:cs typeface="+mn-cs"/>
        </a:defRPr>
      </a:lvl2pPr>
      <a:lvl3pPr marL="856907" indent="-171381" algn="l" defTabSz="685526" rtl="0" eaLnBrk="1" latinLnBrk="0" hangingPunct="1">
        <a:lnSpc>
          <a:spcPct val="90000"/>
        </a:lnSpc>
        <a:spcBef>
          <a:spcPts val="375"/>
        </a:spcBef>
        <a:buFont typeface="Arial" panose="020B0604020202020204" pitchFamily="34" charset="0"/>
        <a:buChar char="•"/>
        <a:defRPr sz="1499" kern="1200">
          <a:solidFill>
            <a:schemeClr val="tx1"/>
          </a:solidFill>
          <a:latin typeface="+mn-lt"/>
          <a:ea typeface="+mn-ea"/>
          <a:cs typeface="+mn-cs"/>
        </a:defRPr>
      </a:lvl3pPr>
      <a:lvl4pPr marL="1199670"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4pPr>
      <a:lvl5pPr marL="1542433"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5pPr>
      <a:lvl6pPr marL="1885196"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58"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721"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84"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zh-CN"/>
      </a:defPPr>
      <a:lvl1pPr marL="0" algn="l" defTabSz="685526" rtl="0" eaLnBrk="1" latinLnBrk="0" hangingPunct="1">
        <a:defRPr sz="1349" kern="1200">
          <a:solidFill>
            <a:schemeClr val="tx1"/>
          </a:solidFill>
          <a:latin typeface="+mn-lt"/>
          <a:ea typeface="+mn-ea"/>
          <a:cs typeface="+mn-cs"/>
        </a:defRPr>
      </a:lvl1pPr>
      <a:lvl2pPr marL="342763" algn="l" defTabSz="685526" rtl="0" eaLnBrk="1" latinLnBrk="0" hangingPunct="1">
        <a:defRPr sz="1349" kern="1200">
          <a:solidFill>
            <a:schemeClr val="tx1"/>
          </a:solidFill>
          <a:latin typeface="+mn-lt"/>
          <a:ea typeface="+mn-ea"/>
          <a:cs typeface="+mn-cs"/>
        </a:defRPr>
      </a:lvl2pPr>
      <a:lvl3pPr marL="685526" algn="l" defTabSz="685526" rtl="0" eaLnBrk="1" latinLnBrk="0" hangingPunct="1">
        <a:defRPr sz="1349" kern="1200">
          <a:solidFill>
            <a:schemeClr val="tx1"/>
          </a:solidFill>
          <a:latin typeface="+mn-lt"/>
          <a:ea typeface="+mn-ea"/>
          <a:cs typeface="+mn-cs"/>
        </a:defRPr>
      </a:lvl3pPr>
      <a:lvl4pPr marL="1028289" algn="l" defTabSz="685526" rtl="0" eaLnBrk="1" latinLnBrk="0" hangingPunct="1">
        <a:defRPr sz="1349" kern="1200">
          <a:solidFill>
            <a:schemeClr val="tx1"/>
          </a:solidFill>
          <a:latin typeface="+mn-lt"/>
          <a:ea typeface="+mn-ea"/>
          <a:cs typeface="+mn-cs"/>
        </a:defRPr>
      </a:lvl4pPr>
      <a:lvl5pPr marL="1371051" algn="l" defTabSz="685526" rtl="0" eaLnBrk="1" latinLnBrk="0" hangingPunct="1">
        <a:defRPr sz="1349" kern="1200">
          <a:solidFill>
            <a:schemeClr val="tx1"/>
          </a:solidFill>
          <a:latin typeface="+mn-lt"/>
          <a:ea typeface="+mn-ea"/>
          <a:cs typeface="+mn-cs"/>
        </a:defRPr>
      </a:lvl5pPr>
      <a:lvl6pPr marL="1713814" algn="l" defTabSz="685526" rtl="0" eaLnBrk="1" latinLnBrk="0" hangingPunct="1">
        <a:defRPr sz="1349" kern="1200">
          <a:solidFill>
            <a:schemeClr val="tx1"/>
          </a:solidFill>
          <a:latin typeface="+mn-lt"/>
          <a:ea typeface="+mn-ea"/>
          <a:cs typeface="+mn-cs"/>
        </a:defRPr>
      </a:lvl6pPr>
      <a:lvl7pPr marL="2056577" algn="l" defTabSz="685526" rtl="0" eaLnBrk="1" latinLnBrk="0" hangingPunct="1">
        <a:defRPr sz="1349" kern="1200">
          <a:solidFill>
            <a:schemeClr val="tx1"/>
          </a:solidFill>
          <a:latin typeface="+mn-lt"/>
          <a:ea typeface="+mn-ea"/>
          <a:cs typeface="+mn-cs"/>
        </a:defRPr>
      </a:lvl7pPr>
      <a:lvl8pPr marL="2399340" algn="l" defTabSz="685526" rtl="0" eaLnBrk="1" latinLnBrk="0" hangingPunct="1">
        <a:defRPr sz="1349" kern="1200">
          <a:solidFill>
            <a:schemeClr val="tx1"/>
          </a:solidFill>
          <a:latin typeface="+mn-lt"/>
          <a:ea typeface="+mn-ea"/>
          <a:cs typeface="+mn-cs"/>
        </a:defRPr>
      </a:lvl8pPr>
      <a:lvl9pPr marL="2742103" algn="l" defTabSz="685526"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www.amazon.com/exec/obidos/ASIN/0306803208/braipick-20" TargetMode="Externa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jpeg"/><Relationship Id="rId4" Type="http://schemas.openxmlformats.org/officeDocument/2006/relationships/hyperlink" Target="http://www.amazon.com/exec/obidos/ASIN/0306803208/braipick-2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hyperlink" Target="https://lara.epfl.ch/w/_media/sav17:lecturecise10.pdf" TargetMode="External"/><Relationship Id="rId5" Type="http://schemas.openxmlformats.org/officeDocument/2006/relationships/hyperlink" Target="https://en.wikipedia.org/wiki/George_Boole" TargetMode="Externa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7.png"/><Relationship Id="rId9" Type="http://schemas.openxmlformats.org/officeDocument/2006/relationships/hyperlink" Target="https://www.euclideanspace.com/maths/discrete/category/comparing/isomorphism/index.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6" Type="http://schemas.openxmlformats.org/officeDocument/2006/relationships/hyperlink" Target="http://users.sussex.ac.uk/~philh/pubs/Ratio2.pdf" TargetMode="External"/><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users.sussex.ac.uk/~philh/pubs/Ratio2.pdf" TargetMode="External"/><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hyperlink" Target="https://en.wikipedia.org/wiki/Royal_Institution" TargetMode="Externa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en.wikipedia.org/wiki/Partially_ordered_set"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7.gif"/><Relationship Id="rId13" Type="http://schemas.openxmlformats.org/officeDocument/2006/relationships/image" Target="../media/image51.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hyperlink" Target="https://youtu.be/DwAFZb8juMQ?t=3" TargetMode="External"/><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hyperlink" Target="https://en.wikipedia.org/wiki/Category_theory#Natural_transformations_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core.ac.uk/download/pdf/82625192.pdf" TargetMode="Externa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ger" TargetMode="External"/><Relationship Id="rId13" Type="http://schemas.openxmlformats.org/officeDocument/2006/relationships/hyperlink" Target="https://en.wikipedia.org/wiki/Fundamental_theorem_of_arithmetic#cite_note-5" TargetMode="External"/><Relationship Id="rId18" Type="http://schemas.openxmlformats.org/officeDocument/2006/relationships/hyperlink" Target="https://en.wikipedia.org/wiki/Complex_number" TargetMode="External"/><Relationship Id="rId26" Type="http://schemas.openxmlformats.org/officeDocument/2006/relationships/hyperlink" Target="https://en.wikipedia.org/wiki/Interval_(mathematics)" TargetMode="External"/><Relationship Id="rId3" Type="http://schemas.openxmlformats.org/officeDocument/2006/relationships/hyperlink" Target="http://home.datacomm.ch/kerguelen/monadology/monadology.html#2" TargetMode="External"/><Relationship Id="rId21" Type="http://schemas.openxmlformats.org/officeDocument/2006/relationships/hyperlink" Target="https://en.wikipedia.org/wiki/Imaginary_part" TargetMode="External"/><Relationship Id="rId7" Type="http://schemas.openxmlformats.org/officeDocument/2006/relationships/hyperlink" Target="https://en.wikipedia.org/wiki/Number_theory" TargetMode="External"/><Relationship Id="rId12" Type="http://schemas.openxmlformats.org/officeDocument/2006/relationships/hyperlink" Target="https://en.wikipedia.org/wiki/Fundamental_theorem_of_arithmetic#cite_note-4" TargetMode="External"/><Relationship Id="rId17" Type="http://schemas.openxmlformats.org/officeDocument/2006/relationships/hyperlink" Target="https://en.wikipedia.org/wiki/Polynomial" TargetMode="External"/><Relationship Id="rId25" Type="http://schemas.openxmlformats.org/officeDocument/2006/relationships/hyperlink" Target="https://en.wikipedia.org/wiki/Fundamental_theorem_of_calculus#cite_note-Spivak-1" TargetMode="External"/><Relationship Id="rId2" Type="http://schemas.openxmlformats.org/officeDocument/2006/relationships/notesSlide" Target="../notesSlides/notesSlide9.xml"/><Relationship Id="rId16" Type="http://schemas.openxmlformats.org/officeDocument/2006/relationships/hyperlink" Target="https://en.wikipedia.org/wiki/Constant_polynomial" TargetMode="External"/><Relationship Id="rId20" Type="http://schemas.openxmlformats.org/officeDocument/2006/relationships/hyperlink" Target="https://en.wikipedia.org/wiki/Root_of_a_function" TargetMode="External"/><Relationship Id="rId1" Type="http://schemas.openxmlformats.org/officeDocument/2006/relationships/slideLayout" Target="../slideLayouts/slideLayout2.xml"/><Relationship Id="rId6" Type="http://schemas.openxmlformats.org/officeDocument/2006/relationships/hyperlink" Target="https://en.wikipedia.org/wiki/Fundamental_theorem_of_arithmetic" TargetMode="External"/><Relationship Id="rId11" Type="http://schemas.openxmlformats.org/officeDocument/2006/relationships/hyperlink" Target="https://en.wikipedia.org/wiki/Up_to" TargetMode="External"/><Relationship Id="rId24" Type="http://schemas.openxmlformats.org/officeDocument/2006/relationships/hyperlink" Target="https://en.wikipedia.org/wiki/Continuous_function" TargetMode="External"/><Relationship Id="rId5" Type="http://schemas.openxmlformats.org/officeDocument/2006/relationships/hyperlink" Target="http://home.datacomm.ch/kerguelen/monadology/monadology.html#3" TargetMode="External"/><Relationship Id="rId15" Type="http://schemas.openxmlformats.org/officeDocument/2006/relationships/hyperlink" Target="https://en.wikipedia.org/wiki/Fundamental_theorem_of_algebra" TargetMode="External"/><Relationship Id="rId23" Type="http://schemas.openxmlformats.org/officeDocument/2006/relationships/hyperlink" Target="https://en.wikipedia.org/wiki/Antiderivative" TargetMode="External"/><Relationship Id="rId28" Type="http://schemas.openxmlformats.org/officeDocument/2006/relationships/hyperlink" Target="https://en.wikipedia.org/wiki/Numerical_integration" TargetMode="External"/><Relationship Id="rId10" Type="http://schemas.openxmlformats.org/officeDocument/2006/relationships/hyperlink" Target="https://en.wikipedia.org/wiki/Prime_number" TargetMode="External"/><Relationship Id="rId19" Type="http://schemas.openxmlformats.org/officeDocument/2006/relationships/hyperlink" Target="https://en.wikipedia.org/wiki/Coefficient" TargetMode="External"/><Relationship Id="rId4" Type="http://schemas.openxmlformats.org/officeDocument/2006/relationships/image" Target="../media/image55.gif"/><Relationship Id="rId9" Type="http://schemas.openxmlformats.org/officeDocument/2006/relationships/hyperlink" Target="https://en.wikipedia.org/wiki/Fundamental_theorem_of_arithmetic#cite_note-3" TargetMode="External"/><Relationship Id="rId14" Type="http://schemas.openxmlformats.org/officeDocument/2006/relationships/hyperlink" Target="https://en.wikipedia.org/wiki/Fundamental_theorem_of_arithmetic#cite_note-6" TargetMode="External"/><Relationship Id="rId22" Type="http://schemas.openxmlformats.org/officeDocument/2006/relationships/hyperlink" Target="https://en.wikipedia.org/wiki/Fundamental_theorem_of_calculus" TargetMode="External"/><Relationship Id="rId27" Type="http://schemas.openxmlformats.org/officeDocument/2006/relationships/hyperlink" Target="https://en.wikipedia.org/wiki/Symbolic_integratio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home.datacomm.ch/kerguelen/monadology/monadology.html#2" TargetMode="External"/><Relationship Id="rId7" Type="http://schemas.openxmlformats.org/officeDocument/2006/relationships/hyperlink" Target="https://www.math3ma.com/blog/matrices-as-tensor-network-diagram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home.datacomm.ch/kerguelen/monadology/monadology.html#3" TargetMode="External"/><Relationship Id="rId4" Type="http://schemas.openxmlformats.org/officeDocument/2006/relationships/image" Target="../media/image55.gif"/></Relationships>
</file>

<file path=ppt/slides/_rels/slide2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hyperlink" Target="http://home.datacomm.ch/kerguelen/monadology/monadology.html#2" TargetMode="External"/><Relationship Id="rId7"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math3ma.com/blog/matrices-as-tensor-network-diagrams" TargetMode="External"/><Relationship Id="rId11" Type="http://schemas.openxmlformats.org/officeDocument/2006/relationships/image" Target="../media/image62.jpeg"/><Relationship Id="rId5" Type="http://schemas.openxmlformats.org/officeDocument/2006/relationships/hyperlink" Target="http://home.datacomm.ch/kerguelen/monadology/monadology.html#3" TargetMode="External"/><Relationship Id="rId10" Type="http://schemas.openxmlformats.org/officeDocument/2006/relationships/image" Target="../media/image61.jpeg"/><Relationship Id="rId4" Type="http://schemas.openxmlformats.org/officeDocument/2006/relationships/image" Target="../media/image55.gif"/><Relationship Id="rId9"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66.png"/><Relationship Id="rId4" Type="http://schemas.openxmlformats.org/officeDocument/2006/relationships/hyperlink" Target="https://youtu.be/3hspKYIn5ds?t=29"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8.png"/><Relationship Id="rId7" Type="http://schemas.openxmlformats.org/officeDocument/2006/relationships/image" Target="../media/image69.png"/><Relationship Id="rId12" Type="http://schemas.openxmlformats.org/officeDocument/2006/relationships/image" Target="../media/image7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71.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eg"/></Relationships>
</file>

<file path=ppt/slides/_rels/slide31.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hyperlink" Target="https://www.wikiwand.com/en/Light_cone" TargetMode="External"/><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9.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8" Type="http://schemas.openxmlformats.org/officeDocument/2006/relationships/hyperlink" Target="https://en.wikipedia.org/wiki/Coq" TargetMode="External"/><Relationship Id="rId3" Type="http://schemas.openxmlformats.org/officeDocument/2006/relationships/hyperlink" Target="http://www.matching-logic.org/index.php/Matching_Logic" TargetMode="External"/><Relationship Id="rId7"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Agda_(programming_language)" TargetMode="External"/><Relationship Id="rId11" Type="http://schemas.openxmlformats.org/officeDocument/2006/relationships/image" Target="../media/image88.png"/><Relationship Id="rId5" Type="http://schemas.openxmlformats.org/officeDocument/2006/relationships/image" Target="../media/image85.png"/><Relationship Id="rId10" Type="http://schemas.openxmlformats.org/officeDocument/2006/relationships/hyperlink" Target="http://www.kframework.org/index.php/Main_Page" TargetMode="External"/><Relationship Id="rId4" Type="http://schemas.openxmlformats.org/officeDocument/2006/relationships/hyperlink" Target="http://www.matching-logic.org/index.php/File:Logics.png" TargetMode="External"/><Relationship Id="rId9"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hyperlink" Target="https://en.wikipedia.org/wiki/Grigore_Rosu" TargetMode="External"/><Relationship Id="rId2" Type="http://schemas.openxmlformats.org/officeDocument/2006/relationships/notesSlide" Target="../notesSlides/notesSlide24.xml"/><Relationship Id="rId1" Type="http://schemas.openxmlformats.org/officeDocument/2006/relationships/slideLayout" Target="../slideLayouts/slideLayout34.xml"/><Relationship Id="rId6" Type="http://schemas.openxmlformats.org/officeDocument/2006/relationships/hyperlink" Target="https://dblp.uni-trier.de/pid/02/1438-2.html" TargetMode="External"/><Relationship Id="rId5" Type="http://schemas.openxmlformats.org/officeDocument/2006/relationships/image" Target="../media/image90.png"/><Relationship Id="rId4" Type="http://schemas.openxmlformats.org/officeDocument/2006/relationships/hyperlink" Target="https://runtimeverification.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blp.uni-trier.de/pid/02/1438-2.html" TargetMode="External"/><Relationship Id="rId2" Type="http://schemas.openxmlformats.org/officeDocument/2006/relationships/image" Target="../media/image91.png"/><Relationship Id="rId1" Type="http://schemas.openxmlformats.org/officeDocument/2006/relationships/slideLayout" Target="../slideLayouts/slideLayout34.xml"/><Relationship Id="rId4" Type="http://schemas.openxmlformats.org/officeDocument/2006/relationships/hyperlink" Target="https://en.wikipedia.org/wiki/Grigore_Rosu"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5.xml"/><Relationship Id="rId6" Type="http://schemas.openxmlformats.org/officeDocument/2006/relationships/hyperlink" Target="http://fsl.cs.illinois.edu/index.php/From_Rewriting_Logic,_to_Programming_Language_Semantics,_to_Program_Verification" TargetMode="External"/><Relationship Id="rId5" Type="http://schemas.openxmlformats.org/officeDocument/2006/relationships/hyperlink" Target="https://en.wikipedia.org/wiki/Grigore_Rosu" TargetMode="Externa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45.xml"/><Relationship Id="rId5" Type="http://schemas.openxmlformats.org/officeDocument/2006/relationships/hyperlink" Target="http://fsl.cs.illinois.edu/index.php/From_Rewriting_Logic,_to_Programming_Language_Semantics,_to_Program_Verification" TargetMode="External"/><Relationship Id="rId4" Type="http://schemas.openxmlformats.org/officeDocument/2006/relationships/hyperlink" Target="https://en.wikipedia.org/wiki/Grigore_Rosu"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File:John_Dewey_cph.3a51565.jp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en.wikisource.org/wiki/Page:Democracy_and_Education.djvu/427" TargetMode="External"/><Relationship Id="rId4" Type="http://schemas.openxmlformats.org/officeDocument/2006/relationships/image" Target="../media/image96.jpeg"/></Relationships>
</file>

<file path=ppt/slides/_rels/slide4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en.wikipedia.org/wiki/The_Human_Use_of_Human_Being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en.wikipedia.org/wiki/Willard_Gibbs" TargetMode="External"/><Relationship Id="rId13" Type="http://schemas.openxmlformats.org/officeDocument/2006/relationships/hyperlink" Target="https://en.wikipedia.org/wiki/Entropy" TargetMode="External"/><Relationship Id="rId3" Type="http://schemas.openxmlformats.org/officeDocument/2006/relationships/image" Target="../media/image97.jpeg"/><Relationship Id="rId7" Type="http://schemas.openxmlformats.org/officeDocument/2006/relationships/image" Target="../media/image98.png"/><Relationship Id="rId12" Type="http://schemas.openxmlformats.org/officeDocument/2006/relationships/hyperlink" Target="https://en.wikipedia.org/wiki/Internal_energy"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n.wikipedia.org/wiki/Negentropy" TargetMode="External"/><Relationship Id="rId11" Type="http://schemas.openxmlformats.org/officeDocument/2006/relationships/hyperlink" Target="https://en.wikipedia.org/wiki/Dissipated_energy" TargetMode="External"/><Relationship Id="rId5" Type="http://schemas.openxmlformats.org/officeDocument/2006/relationships/hyperlink" Target="https://en.wikipedia.org/wiki/The_Human_Use_of_Human_Beings" TargetMode="External"/><Relationship Id="rId10" Type="http://schemas.openxmlformats.org/officeDocument/2006/relationships/hyperlink" Target="https://en.wikipedia.org/wiki/Volume" TargetMode="External"/><Relationship Id="rId4" Type="http://schemas.openxmlformats.org/officeDocument/2006/relationships/hyperlink" Target="https://en.wikipedia.org/wiki/Negentropic" TargetMode="External"/><Relationship Id="rId9" Type="http://schemas.openxmlformats.org/officeDocument/2006/relationships/hyperlink" Target="https://en.wikipedia.org/wiki/Thermodynamic_free_energy" TargetMode="External"/><Relationship Id="rId14" Type="http://schemas.openxmlformats.org/officeDocument/2006/relationships/hyperlink" Target="https://en.wikipedia.org/wiki/Gibbs_energy"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hyperlink" Target="https://www.d.umn.edu/~jgreene/masters_reports/Ondrej%20Z%20Thesis.pdf"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3.jpeg"/><Relationship Id="rId4" Type="http://schemas.openxmlformats.org/officeDocument/2006/relationships/hyperlink" Target="https://www.frontiersin.org/articles/10.3389/fpsyg.2019.02688/ful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54.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7" Type="http://schemas.openxmlformats.org/officeDocument/2006/relationships/image" Target="../media/image106.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www.frontiersin.org/files/Articles/493866/fpsyg-10-02688-HTML/image_m/fpsyg-10-02688-g004.jpg" TargetMode="External"/><Relationship Id="rId5" Type="http://schemas.openxmlformats.org/officeDocument/2006/relationships/image" Target="../media/image105.jpeg"/><Relationship Id="rId4" Type="http://schemas.openxmlformats.org/officeDocument/2006/relationships/hyperlink" Target="https://www.frontiersin.org/files/Articles/493866/fpsyg-10-02688-HTML/image_m/fpsyg-10-02688-g003.jp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1902.09469" TargetMode="External"/><Relationship Id="rId7"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arxiv.org/pdf/1902.09469.pdf" TargetMode="External"/><Relationship Id="rId5" Type="http://schemas.openxmlformats.org/officeDocument/2006/relationships/hyperlink" Target="https://arxiv.org/search/cs?searchtype=author&amp;query=Garrabrant%2C+S" TargetMode="External"/><Relationship Id="rId4" Type="http://schemas.openxmlformats.org/officeDocument/2006/relationships/hyperlink" Target="https://arxiv.org/search/cs?searchtype=author&amp;query=Demski%2C+A"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DisD9ftUyCk?t=24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9QveBbn7t_c"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hyperlink" Target="http://home.datacomm.ch/kerguelen/monadology/monadology.html#2" TargetMode="External"/><Relationship Id="rId10" Type="http://schemas.openxmlformats.org/officeDocument/2006/relationships/image" Target="../media/image112.png"/><Relationship Id="rId4" Type="http://schemas.openxmlformats.org/officeDocument/2006/relationships/image" Target="../media/image110.gif"/><Relationship Id="rId9" Type="http://schemas.openxmlformats.org/officeDocument/2006/relationships/image" Target="../media/image111.gif"/></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dspace.mit.edu/handle/1721.1/11173"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hyperlink" Target="file:///Users/bkoo/Downloads/mathematics-06-00152-1.pdf" TargetMode="External"/><Relationship Id="rId4" Type="http://schemas.openxmlformats.org/officeDocument/2006/relationships/image" Target="../media/image115.png"/></Relationships>
</file>

<file path=ppt/slides/_rels/slide61.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hyperlink" Target="http://web.mit.edu/afs/athena.mit.edu/course/16/16.399/www" TargetMode="External"/><Relationship Id="rId4" Type="http://schemas.openxmlformats.org/officeDocument/2006/relationships/image" Target="../media/image123.png"/><Relationship Id="rId9" Type="http://schemas.openxmlformats.org/officeDocument/2006/relationships/hyperlink" Target="http://web.mit.edu/afs/athena.mit.edu/course/16/16.399/www/#schedul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tiff"/><Relationship Id="rId1" Type="http://schemas.openxmlformats.org/officeDocument/2006/relationships/slideLayout" Target="../slideLayouts/slideLayout9.xml"/><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5.xml"/><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40.png"/><Relationship Id="rId1" Type="http://schemas.openxmlformats.org/officeDocument/2006/relationships/slideLayout" Target="../slideLayouts/slideLayout55.xml"/><Relationship Id="rId6" Type="http://schemas.openxmlformats.org/officeDocument/2006/relationships/image" Target="../media/image141.png"/><Relationship Id="rId5" Type="http://schemas.openxmlformats.org/officeDocument/2006/relationships/image" Target="../media/image139.png"/><Relationship Id="rId4" Type="http://schemas.openxmlformats.org/officeDocument/2006/relationships/hyperlink" Target="https://en.wikipedia.org/wiki/Patrick_Cousot" TargetMode="External"/><Relationship Id="rId9" Type="http://schemas.openxmlformats.org/officeDocument/2006/relationships/image" Target="../media/image71.jpeg"/></Relationships>
</file>

<file path=ppt/slides/_rels/slide75.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66.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76.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155.png"/></Relationships>
</file>

<file path=ppt/slides/_rels/slide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youtu.be/p7-U1_E_j3w" TargetMode="External"/><Relationship Id="rId1" Type="http://schemas.openxmlformats.org/officeDocument/2006/relationships/slideLayout" Target="../slideLayouts/slideLayout32.xml"/><Relationship Id="rId5" Type="http://schemas.openxmlformats.org/officeDocument/2006/relationships/image" Target="../media/image158.png"/><Relationship Id="rId4" Type="http://schemas.openxmlformats.org/officeDocument/2006/relationships/image" Target="../media/image1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jpe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orge_Boole"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researchgate.net/figure/Norbert-Wiener-with-cybernetic-bug-Palomilla_fig1_282182445"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3</a:t>
            </a:r>
            <a:r>
              <a:rPr lang="en" sz="1800"/>
              <a:t>, 2021</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err="1"/>
              <a:t>信息控制论</a:t>
            </a:r>
            <a:r>
              <a:rPr lang="en-US" sz="1800" dirty="0"/>
              <a:t>(Cybernetics):</a:t>
            </a:r>
            <a:br>
              <a:rPr lang="en-US" sz="1800" dirty="0"/>
            </a:br>
            <a:r>
              <a:rPr lang="en-US" sz="1800" dirty="0" err="1"/>
              <a:t>控制与通信</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Liveness</a:t>
            </a:r>
          </a:p>
          <a:p>
            <a:pPr algn="ctr"/>
            <a:endParaRPr lang="en-TW" sz="1050" dirty="0">
              <a:solidFill>
                <a:schemeClr val="tx1"/>
              </a:solidFill>
            </a:endParaRPr>
          </a:p>
          <a:p>
            <a:pPr algn="ctr"/>
            <a:r>
              <a:rPr lang="en-TW" sz="1050" dirty="0">
                <a:solidFill>
                  <a:schemeClr val="tx1"/>
                </a:solidFill>
              </a:rPr>
              <a:t>Some </a:t>
            </a:r>
          </a:p>
          <a:p>
            <a:pPr algn="ctr"/>
            <a:r>
              <a:rPr lang="en-TW" sz="1050" dirty="0">
                <a:solidFill>
                  <a:schemeClr val="tx1"/>
                </a:solidFill>
              </a:rPr>
              <a:t>Good Things</a:t>
            </a:r>
          </a:p>
          <a:p>
            <a:pPr algn="ctr"/>
            <a:r>
              <a:rPr lang="en-US" sz="1050" dirty="0">
                <a:solidFill>
                  <a:schemeClr val="tx1"/>
                </a:solidFill>
              </a:rPr>
              <a:t>M</a:t>
            </a:r>
            <a:r>
              <a:rPr lang="en-TW" sz="1050" dirty="0">
                <a:solidFill>
                  <a:schemeClr val="tx1"/>
                </a:solidFil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 few books on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0163" y="1527435"/>
            <a:ext cx="1730592" cy="2626073"/>
          </a:xfrm>
          <a:prstGeom prst="rect">
            <a:avLst/>
          </a:prstGeom>
        </p:spPr>
      </p:pic>
      <p:pic>
        <p:nvPicPr>
          <p:cNvPr id="5" name="Picture 4">
            <a:extLst>
              <a:ext uri="{FF2B5EF4-FFF2-40B4-BE49-F238E27FC236}">
                <a16:creationId xmlns:a16="http://schemas.microsoft.com/office/drawing/2014/main" id="{34164B94-D94F-974C-A0A1-DD90276FBB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6026" y="1527435"/>
            <a:ext cx="1493257" cy="2626073"/>
          </a:xfrm>
          <a:prstGeom prst="rect">
            <a:avLst/>
          </a:prstGeom>
        </p:spPr>
      </p:pic>
      <p:pic>
        <p:nvPicPr>
          <p:cNvPr id="23553" name="Picture 1" descr="cover">
            <a:extLst>
              <a:ext uri="{FF2B5EF4-FFF2-40B4-BE49-F238E27FC236}">
                <a16:creationId xmlns:a16="http://schemas.microsoft.com/office/drawing/2014/main" id="{FA858C77-DB2B-4E41-BE1A-01A9A7753EC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48029" y="1527434"/>
            <a:ext cx="1824429" cy="2626073"/>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descr="The Human Use of Human Beings: Cybernetics Pioneer Norbert Wiener on Communication, Control, and the Morality of Our Machines">
            <a:hlinkClick r:id="rId5"/>
            <a:extLst>
              <a:ext uri="{FF2B5EF4-FFF2-40B4-BE49-F238E27FC236}">
                <a16:creationId xmlns:a16="http://schemas.microsoft.com/office/drawing/2014/main" id="{051900F3-E69E-8D4B-847F-4C257F3AA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69501" y="1527434"/>
            <a:ext cx="1647779" cy="262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06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063609" y="1047606"/>
            <a:ext cx="2525722" cy="3812411"/>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Cybernetics’s Tables of Content</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187" y="1017725"/>
            <a:ext cx="1188742" cy="1803847"/>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08841" y="1017725"/>
            <a:ext cx="1131858" cy="1803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4589331" y="1017725"/>
            <a:ext cx="3006719" cy="3812411"/>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3411416" y="2321170"/>
            <a:ext cx="2662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BACAE284-DFA6-5740-A465-0E9DC940E6B8}"/>
              </a:ext>
            </a:extLst>
          </p:cNvPr>
          <p:cNvSpPr/>
          <p:nvPr/>
        </p:nvSpPr>
        <p:spPr>
          <a:xfrm>
            <a:off x="2307771" y="285359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98DF86B1-48E4-D84C-858E-6E2377C9C004}"/>
              </a:ext>
            </a:extLst>
          </p:cNvPr>
          <p:cNvSpPr/>
          <p:nvPr/>
        </p:nvSpPr>
        <p:spPr>
          <a:xfrm>
            <a:off x="2760412" y="318686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E22F515-ADF5-4247-932C-AA96E9DD9185}"/>
              </a:ext>
            </a:extLst>
          </p:cNvPr>
          <p:cNvSpPr/>
          <p:nvPr/>
        </p:nvSpPr>
        <p:spPr>
          <a:xfrm>
            <a:off x="2760412" y="3531449"/>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63CA190D-2CA5-2647-A2D2-1034B4ABFC13}"/>
              </a:ext>
            </a:extLst>
          </p:cNvPr>
          <p:cNvSpPr/>
          <p:nvPr/>
        </p:nvSpPr>
        <p:spPr>
          <a:xfrm>
            <a:off x="2958868" y="4377185"/>
            <a:ext cx="799216"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D121435E-09A8-8B4B-8823-A820AE81146C}"/>
              </a:ext>
            </a:extLst>
          </p:cNvPr>
          <p:cNvSpPr/>
          <p:nvPr/>
        </p:nvSpPr>
        <p:spPr>
          <a:xfrm>
            <a:off x="2974884" y="4566420"/>
            <a:ext cx="799216"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4D9BD162-847D-C449-B70F-1A35C8198AB4}"/>
              </a:ext>
            </a:extLst>
          </p:cNvPr>
          <p:cNvSpPr/>
          <p:nvPr/>
        </p:nvSpPr>
        <p:spPr>
          <a:xfrm>
            <a:off x="4878475" y="4443901"/>
            <a:ext cx="62213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FFA1F4FB-1F94-8F44-BE76-CD91DF9389CE}"/>
              </a:ext>
            </a:extLst>
          </p:cNvPr>
          <p:cNvSpPr/>
          <p:nvPr/>
        </p:nvSpPr>
        <p:spPr>
          <a:xfrm>
            <a:off x="5500607" y="2222953"/>
            <a:ext cx="48821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Oval 20">
            <a:extLst>
              <a:ext uri="{FF2B5EF4-FFF2-40B4-BE49-F238E27FC236}">
                <a16:creationId xmlns:a16="http://schemas.microsoft.com/office/drawing/2014/main" id="{08A0451A-D2E4-204D-92DD-6C664265318E}"/>
              </a:ext>
            </a:extLst>
          </p:cNvPr>
          <p:cNvSpPr/>
          <p:nvPr/>
        </p:nvSpPr>
        <p:spPr>
          <a:xfrm>
            <a:off x="5184518" y="2821572"/>
            <a:ext cx="53299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1B17E013-781B-5447-990F-E4386672FC51}"/>
              </a:ext>
            </a:extLst>
          </p:cNvPr>
          <p:cNvSpPr/>
          <p:nvPr/>
        </p:nvSpPr>
        <p:spPr>
          <a:xfrm>
            <a:off x="4916786" y="2972857"/>
            <a:ext cx="138302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30655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Analysis and Classification of Signs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12</a:t>
            </a:fld>
            <a:endParaRPr lang="en-US" dirty="0"/>
          </a:p>
        </p:txBody>
      </p:sp>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a:blip r:embed="rId2"/>
          <a:stretch>
            <a:fillRect/>
          </a:stretch>
        </p:blipFill>
        <p:spPr>
          <a:xfrm>
            <a:off x="486137" y="897567"/>
            <a:ext cx="4298824" cy="3784268"/>
          </a:xfrm>
          <a:prstGeom prst="rect">
            <a:avLst/>
          </a:prstGeom>
        </p:spPr>
      </p:pic>
      <p:pic>
        <p:nvPicPr>
          <p:cNvPr id="4" name="Picture 3">
            <a:extLst>
              <a:ext uri="{FF2B5EF4-FFF2-40B4-BE49-F238E27FC236}">
                <a16:creationId xmlns:a16="http://schemas.microsoft.com/office/drawing/2014/main" id="{8FAC1BA1-7279-A540-96AC-D88172BCA257}"/>
              </a:ext>
            </a:extLst>
          </p:cNvPr>
          <p:cNvPicPr>
            <a:picLocks noChangeAspect="1"/>
          </p:cNvPicPr>
          <p:nvPr/>
        </p:nvPicPr>
        <p:blipFill>
          <a:blip r:embed="rId3"/>
          <a:stretch>
            <a:fillRect/>
          </a:stretch>
        </p:blipFill>
        <p:spPr>
          <a:xfrm>
            <a:off x="4807758" y="1005420"/>
            <a:ext cx="3955242" cy="1100377"/>
          </a:xfrm>
          <a:prstGeom prst="rect">
            <a:avLst/>
          </a:prstGeom>
        </p:spPr>
      </p:pic>
      <p:grpSp>
        <p:nvGrpSpPr>
          <p:cNvPr id="8" name="Group 7">
            <a:extLst>
              <a:ext uri="{FF2B5EF4-FFF2-40B4-BE49-F238E27FC236}">
                <a16:creationId xmlns:a16="http://schemas.microsoft.com/office/drawing/2014/main" id="{ADCBE5F8-A0DC-9740-B6B1-3F4E02F96B99}"/>
              </a:ext>
            </a:extLst>
          </p:cNvPr>
          <p:cNvGrpSpPr/>
          <p:nvPr/>
        </p:nvGrpSpPr>
        <p:grpSpPr>
          <a:xfrm>
            <a:off x="4970735" y="2222392"/>
            <a:ext cx="3742324" cy="965947"/>
            <a:chOff x="5004484" y="2219374"/>
            <a:chExt cx="3742324" cy="965947"/>
          </a:xfrm>
        </p:grpSpPr>
        <p:pic>
          <p:nvPicPr>
            <p:cNvPr id="6" name="Picture 5">
              <a:extLst>
                <a:ext uri="{FF2B5EF4-FFF2-40B4-BE49-F238E27FC236}">
                  <a16:creationId xmlns:a16="http://schemas.microsoft.com/office/drawing/2014/main" id="{22992452-43B9-5843-A2AD-D1ADC917ABB1}"/>
                </a:ext>
              </a:extLst>
            </p:cNvPr>
            <p:cNvPicPr>
              <a:picLocks noChangeAspect="1"/>
            </p:cNvPicPr>
            <p:nvPr/>
          </p:nvPicPr>
          <p:blipFill>
            <a:blip r:embed="rId4"/>
            <a:stretch>
              <a:fillRect/>
            </a:stretch>
          </p:blipFill>
          <p:spPr>
            <a:xfrm>
              <a:off x="5004485" y="2219374"/>
              <a:ext cx="3742323" cy="965947"/>
            </a:xfrm>
            <a:prstGeom prst="rect">
              <a:avLst/>
            </a:prstGeom>
          </p:spPr>
        </p:pic>
        <p:sp>
          <p:nvSpPr>
            <p:cNvPr id="7" name="Oval 6">
              <a:extLst>
                <a:ext uri="{FF2B5EF4-FFF2-40B4-BE49-F238E27FC236}">
                  <a16:creationId xmlns:a16="http://schemas.microsoft.com/office/drawing/2014/main" id="{3DE07720-4A17-2C42-BB3D-A3AD4B2D5195}"/>
                </a:ext>
              </a:extLst>
            </p:cNvPr>
            <p:cNvSpPr/>
            <p:nvPr/>
          </p:nvSpPr>
          <p:spPr>
            <a:xfrm>
              <a:off x="5004484" y="2778126"/>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1813F075-9D40-A94E-A023-741010002F76}"/>
                </a:ext>
              </a:extLst>
            </p:cNvPr>
            <p:cNvSpPr/>
            <p:nvPr/>
          </p:nvSpPr>
          <p:spPr>
            <a:xfrm>
              <a:off x="5004485" y="2974895"/>
              <a:ext cx="1076772" cy="1611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Oval 9">
              <a:extLst>
                <a:ext uri="{FF2B5EF4-FFF2-40B4-BE49-F238E27FC236}">
                  <a16:creationId xmlns:a16="http://schemas.microsoft.com/office/drawing/2014/main" id="{CA3FCE03-1F75-174C-ABB1-BCF5C9341959}"/>
                </a:ext>
              </a:extLst>
            </p:cNvPr>
            <p:cNvSpPr/>
            <p:nvPr/>
          </p:nvSpPr>
          <p:spPr>
            <a:xfrm>
              <a:off x="7501796" y="2789701"/>
              <a:ext cx="1245011"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5"/>
              </a:rPr>
              <a:t>George Boole</a:t>
            </a:r>
            <a:r>
              <a:rPr lang="en-TW" dirty="0"/>
              <a:t> </a:t>
            </a:r>
          </a:p>
        </p:txBody>
      </p:sp>
      <p:grpSp>
        <p:nvGrpSpPr>
          <p:cNvPr id="12" name="Group 11">
            <a:extLst>
              <a:ext uri="{FF2B5EF4-FFF2-40B4-BE49-F238E27FC236}">
                <a16:creationId xmlns:a16="http://schemas.microsoft.com/office/drawing/2014/main" id="{E8166120-09C3-8846-BD98-E464CB6CA017}"/>
              </a:ext>
            </a:extLst>
          </p:cNvPr>
          <p:cNvGrpSpPr/>
          <p:nvPr/>
        </p:nvGrpSpPr>
        <p:grpSpPr>
          <a:xfrm>
            <a:off x="5542871" y="3301763"/>
            <a:ext cx="2451593" cy="1182250"/>
            <a:chOff x="2809188" y="1034253"/>
            <a:chExt cx="3506770" cy="2102046"/>
          </a:xfrm>
        </p:grpSpPr>
        <p:pic>
          <p:nvPicPr>
            <p:cNvPr id="13" name="Picture 12">
              <a:hlinkClick r:id="rId6"/>
              <a:extLst>
                <a:ext uri="{FF2B5EF4-FFF2-40B4-BE49-F238E27FC236}">
                  <a16:creationId xmlns:a16="http://schemas.microsoft.com/office/drawing/2014/main" id="{30D33D6B-E6B9-B44A-B3A5-BE827B55C5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47427" y="1034253"/>
              <a:ext cx="3249146" cy="2102046"/>
            </a:xfrm>
            <a:prstGeom prst="rect">
              <a:avLst/>
            </a:prstGeom>
          </p:spPr>
        </p:pic>
        <p:sp>
          <p:nvSpPr>
            <p:cNvPr id="14" name="Rectangle 13">
              <a:extLst>
                <a:ext uri="{FF2B5EF4-FFF2-40B4-BE49-F238E27FC236}">
                  <a16:creationId xmlns:a16="http://schemas.microsoft.com/office/drawing/2014/main" id="{777E3D02-3EAC-E143-917E-FEA45C855061}"/>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ectangle 14">
              <a:extLst>
                <a:ext uri="{FF2B5EF4-FFF2-40B4-BE49-F238E27FC236}">
                  <a16:creationId xmlns:a16="http://schemas.microsoft.com/office/drawing/2014/main" id="{C4FE6711-7014-9B45-8D5D-7F77422A7126}"/>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Oval 16">
            <a:extLst>
              <a:ext uri="{FF2B5EF4-FFF2-40B4-BE49-F238E27FC236}">
                <a16:creationId xmlns:a16="http://schemas.microsoft.com/office/drawing/2014/main" id="{B0690BB6-16F2-9F42-A5B9-538F85A82425}"/>
              </a:ext>
            </a:extLst>
          </p:cNvPr>
          <p:cNvSpPr/>
          <p:nvPr/>
        </p:nvSpPr>
        <p:spPr>
          <a:xfrm>
            <a:off x="609008" y="2705365"/>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62426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Tree>
    <p:extLst>
      <p:ext uri="{BB962C8B-B14F-4D97-AF65-F5344CB8AC3E}">
        <p14:creationId xmlns:p14="http://schemas.microsoft.com/office/powerpoint/2010/main" val="551257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Ashby’s vision on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14</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230654" y="4754302"/>
            <a:ext cx="4682692" cy="307777"/>
          </a:xfrm>
          <a:prstGeom prst="rect">
            <a:avLst/>
          </a:prstGeom>
          <a:noFill/>
        </p:spPr>
        <p:txBody>
          <a:bodyPr wrap="none" rtlCol="0">
            <a:spAutoFit/>
          </a:bodyPr>
          <a:lstStyle/>
          <a:p>
            <a:r>
              <a:rPr lang="en-TW" dirty="0"/>
              <a:t>Image Source: Introduction to Cybernetic by </a:t>
            </a:r>
            <a:r>
              <a:rPr lang="en-TW" dirty="0">
                <a:hlinkClick r:id="rId2"/>
              </a:rPr>
              <a:t>Ross Ashby</a:t>
            </a:r>
            <a:endParaRPr lang="en-TW" dirty="0"/>
          </a:p>
        </p:txBody>
      </p:sp>
      <p:pic>
        <p:nvPicPr>
          <p:cNvPr id="15362" name="Picture 2">
            <a:hlinkClick r:id="rId2"/>
            <a:extLst>
              <a:ext uri="{FF2B5EF4-FFF2-40B4-BE49-F238E27FC236}">
                <a16:creationId xmlns:a16="http://schemas.microsoft.com/office/drawing/2014/main" id="{BBD3F75F-4132-B147-BDD4-E3BD01A976E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09218" y="1082513"/>
            <a:ext cx="2093843" cy="28362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8F0B20-2E30-8D4A-9B7F-9BBEAFBCA33E}"/>
              </a:ext>
            </a:extLst>
          </p:cNvPr>
          <p:cNvSpPr txBox="1"/>
          <p:nvPr/>
        </p:nvSpPr>
        <p:spPr>
          <a:xfrm>
            <a:off x="6509218" y="4228918"/>
            <a:ext cx="2093843" cy="261610"/>
          </a:xfrm>
          <a:prstGeom prst="rect">
            <a:avLst/>
          </a:prstGeom>
          <a:noFill/>
        </p:spPr>
        <p:txBody>
          <a:bodyPr wrap="none" rtlCol="0">
            <a:spAutoFit/>
          </a:bodyPr>
          <a:lstStyle/>
          <a:p>
            <a:r>
              <a:rPr lang="en-US" sz="1050" dirty="0"/>
              <a:t>Ashby, c. 1924, aged about 21</a:t>
            </a:r>
            <a:endParaRPr lang="en-TW" sz="1050" dirty="0"/>
          </a:p>
        </p:txBody>
      </p:sp>
      <p:pic>
        <p:nvPicPr>
          <p:cNvPr id="19" name="Picture 3">
            <a:extLst>
              <a:ext uri="{FF2B5EF4-FFF2-40B4-BE49-F238E27FC236}">
                <a16:creationId xmlns:a16="http://schemas.microsoft.com/office/drawing/2014/main" id="{7AB98BFE-C78D-8040-B208-3AA4E81CB2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01238" y="881326"/>
            <a:ext cx="2354089" cy="35275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AC44BC4-B5DC-1248-A2B4-A16293B0814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0838" y="1082514"/>
            <a:ext cx="1967643" cy="30300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6F3713-040E-9946-B797-78854AC25D48}"/>
              </a:ext>
            </a:extLst>
          </p:cNvPr>
          <p:cNvSpPr txBox="1"/>
          <p:nvPr/>
        </p:nvSpPr>
        <p:spPr>
          <a:xfrm>
            <a:off x="6279702" y="4446525"/>
            <a:ext cx="2741456" cy="307777"/>
          </a:xfrm>
          <a:prstGeom prst="rect">
            <a:avLst/>
          </a:prstGeom>
          <a:noFill/>
        </p:spPr>
        <p:txBody>
          <a:bodyPr wrap="none" rtlCol="0">
            <a:spAutoFit/>
          </a:bodyPr>
          <a:lstStyle/>
          <a:p>
            <a:r>
              <a:rPr lang="en-TW" dirty="0"/>
              <a:t>The initial member of </a:t>
            </a:r>
            <a:r>
              <a:rPr lang="en-TW" dirty="0">
                <a:hlinkClick r:id="rId6"/>
              </a:rPr>
              <a:t>Ratio Club</a:t>
            </a:r>
            <a:endParaRPr lang="en-TW" dirty="0"/>
          </a:p>
        </p:txBody>
      </p:sp>
    </p:spTree>
    <p:extLst>
      <p:ext uri="{BB962C8B-B14F-4D97-AF65-F5344CB8AC3E}">
        <p14:creationId xmlns:p14="http://schemas.microsoft.com/office/powerpoint/2010/main" val="2452768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”institution” that gave birth to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15</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813388" y="4737203"/>
            <a:ext cx="7949612" cy="307777"/>
          </a:xfrm>
          <a:prstGeom prst="rect">
            <a:avLst/>
          </a:prstGeom>
          <a:noFill/>
        </p:spPr>
        <p:txBody>
          <a:bodyPr wrap="none" rtlCol="0">
            <a:spAutoFit/>
          </a:bodyPr>
          <a:lstStyle/>
          <a:p>
            <a:r>
              <a:rPr lang="en-TW" dirty="0"/>
              <a:t>Image Source: </a:t>
            </a:r>
            <a:r>
              <a:rPr lang="en-US" dirty="0">
                <a:hlinkClick r:id="rId2"/>
              </a:rPr>
              <a:t>The Ratio Club: A Hub of British Cybernetics</a:t>
            </a:r>
            <a:r>
              <a:rPr lang="en-US" dirty="0"/>
              <a:t> by Phil Husbands and Owen Holland </a:t>
            </a:r>
            <a:endParaRPr lang="en-TW" dirty="0"/>
          </a:p>
        </p:txBody>
      </p:sp>
      <p:pic>
        <p:nvPicPr>
          <p:cNvPr id="4" name="Picture 3">
            <a:extLst>
              <a:ext uri="{FF2B5EF4-FFF2-40B4-BE49-F238E27FC236}">
                <a16:creationId xmlns:a16="http://schemas.microsoft.com/office/drawing/2014/main" id="{94AB71C4-83F1-6945-846C-1587411A31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2355" y="3035976"/>
            <a:ext cx="1478019" cy="1459440"/>
          </a:xfrm>
          <a:prstGeom prst="rect">
            <a:avLst/>
          </a:prstGeom>
        </p:spPr>
      </p:pic>
      <p:sp>
        <p:nvSpPr>
          <p:cNvPr id="5" name="TextBox 4">
            <a:extLst>
              <a:ext uri="{FF2B5EF4-FFF2-40B4-BE49-F238E27FC236}">
                <a16:creationId xmlns:a16="http://schemas.microsoft.com/office/drawing/2014/main" id="{471D90C6-F332-6E46-9E44-852C3ED58C6E}"/>
              </a:ext>
            </a:extLst>
          </p:cNvPr>
          <p:cNvSpPr txBox="1"/>
          <p:nvPr/>
        </p:nvSpPr>
        <p:spPr>
          <a:xfrm>
            <a:off x="4278051" y="1166711"/>
            <a:ext cx="4546437" cy="1946687"/>
          </a:xfrm>
          <a:prstGeom prst="rect">
            <a:avLst/>
          </a:prstGeom>
          <a:noFill/>
        </p:spPr>
        <p:txBody>
          <a:bodyPr wrap="none" rtlCol="0">
            <a:spAutoFit/>
          </a:bodyPr>
          <a:lstStyle/>
          <a:p>
            <a:r>
              <a:rPr lang="en-TW" sz="1050" dirty="0"/>
              <a:t>Members:</a:t>
            </a:r>
          </a:p>
          <a:p>
            <a:r>
              <a:rPr lang="en-TW" sz="1050" dirty="0"/>
              <a:t>Ross Ashby, </a:t>
            </a:r>
            <a:r>
              <a:rPr lang="en-US" sz="1100" dirty="0"/>
              <a:t>trained in medicine and psychiatry, </a:t>
            </a:r>
            <a:r>
              <a:rPr lang="en-TW" sz="1050" dirty="0"/>
              <a:t>authored Intro to Cyb.</a:t>
            </a:r>
          </a:p>
          <a:p>
            <a:r>
              <a:rPr lang="en-US" sz="1050" dirty="0"/>
              <a:t>Horace Barlow FRS, a great-grandson of Charles Darwin</a:t>
            </a:r>
          </a:p>
          <a:p>
            <a:r>
              <a:rPr lang="en-US" sz="1050" dirty="0"/>
              <a:t>John Bates, who initiated the idea of the Ratio Club</a:t>
            </a:r>
          </a:p>
          <a:p>
            <a:r>
              <a:rPr lang="en-US" sz="1050" dirty="0"/>
              <a:t>…</a:t>
            </a:r>
          </a:p>
          <a:p>
            <a:r>
              <a:rPr lang="en-US" sz="1050" dirty="0"/>
              <a:t>Alan Turing, the guy who invented the digital computer</a:t>
            </a:r>
          </a:p>
          <a:p>
            <a:r>
              <a:rPr lang="en-US" sz="1050" dirty="0"/>
              <a:t>W.E. Hick, a pioneer of information theoretic thinking in psychology.</a:t>
            </a:r>
          </a:p>
          <a:p>
            <a:r>
              <a:rPr lang="en-US" sz="1050" dirty="0"/>
              <a:t>Eliot Slater, an eminent British psychiatrists of the twentieth century.  </a:t>
            </a:r>
          </a:p>
          <a:p>
            <a:r>
              <a:rPr lang="en-US" sz="1050" dirty="0"/>
              <a:t>John Westcott FRS, just returned from a year in Wiener’s lab at MIT.</a:t>
            </a:r>
          </a:p>
          <a:p>
            <a:r>
              <a:rPr lang="en-US" sz="1050" dirty="0"/>
              <a:t>…</a:t>
            </a:r>
          </a:p>
          <a:p>
            <a:r>
              <a:rPr lang="en-US" sz="1050" dirty="0"/>
              <a:t> </a:t>
            </a:r>
            <a:endParaRPr lang="en-TW" sz="1050" dirty="0"/>
          </a:p>
        </p:txBody>
      </p:sp>
      <p:pic>
        <p:nvPicPr>
          <p:cNvPr id="6" name="Picture 5">
            <a:extLst>
              <a:ext uri="{FF2B5EF4-FFF2-40B4-BE49-F238E27FC236}">
                <a16:creationId xmlns:a16="http://schemas.microsoft.com/office/drawing/2014/main" id="{11B4CC02-D486-A049-88E9-8D452E4DCFC7}"/>
              </a:ext>
            </a:extLst>
          </p:cNvPr>
          <p:cNvPicPr>
            <a:picLocks noChangeAspect="1"/>
          </p:cNvPicPr>
          <p:nvPr/>
        </p:nvPicPr>
        <p:blipFill>
          <a:blip r:embed="rId4"/>
          <a:stretch>
            <a:fillRect/>
          </a:stretch>
        </p:blipFill>
        <p:spPr>
          <a:xfrm>
            <a:off x="525882" y="1107892"/>
            <a:ext cx="3699397" cy="3555325"/>
          </a:xfrm>
          <a:prstGeom prst="rect">
            <a:avLst/>
          </a:prstGeom>
        </p:spPr>
      </p:pic>
      <p:sp>
        <p:nvSpPr>
          <p:cNvPr id="7" name="TextBox 6">
            <a:extLst>
              <a:ext uri="{FF2B5EF4-FFF2-40B4-BE49-F238E27FC236}">
                <a16:creationId xmlns:a16="http://schemas.microsoft.com/office/drawing/2014/main" id="{FEB5F27E-9261-0F42-806E-7220C8C12ADD}"/>
              </a:ext>
            </a:extLst>
          </p:cNvPr>
          <p:cNvSpPr txBox="1"/>
          <p:nvPr/>
        </p:nvSpPr>
        <p:spPr>
          <a:xfrm>
            <a:off x="5485529" y="2708245"/>
            <a:ext cx="3132589" cy="307777"/>
          </a:xfrm>
          <a:prstGeom prst="rect">
            <a:avLst/>
          </a:prstGeom>
          <a:noFill/>
        </p:spPr>
        <p:txBody>
          <a:bodyPr wrap="none" rtlCol="0">
            <a:spAutoFit/>
          </a:bodyPr>
          <a:lstStyle/>
          <a:p>
            <a:r>
              <a:rPr lang="en-TW" dirty="0"/>
              <a:t>FRS: Fellowship of the Royal Society</a:t>
            </a:r>
          </a:p>
        </p:txBody>
      </p:sp>
      <p:pic>
        <p:nvPicPr>
          <p:cNvPr id="21506" name="Picture 2">
            <a:hlinkClick r:id="rId5"/>
            <a:extLst>
              <a:ext uri="{FF2B5EF4-FFF2-40B4-BE49-F238E27FC236}">
                <a16:creationId xmlns:a16="http://schemas.microsoft.com/office/drawing/2014/main" id="{5E1AB711-2277-994B-8495-A5A86F9F566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57445" y="3134955"/>
            <a:ext cx="1770716" cy="1183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D16EE-6EC4-0E40-8C86-C80A33EA40E9}"/>
              </a:ext>
            </a:extLst>
          </p:cNvPr>
          <p:cNvSpPr txBox="1"/>
          <p:nvPr/>
        </p:nvSpPr>
        <p:spPr>
          <a:xfrm>
            <a:off x="6277450" y="4314565"/>
            <a:ext cx="2130706" cy="461665"/>
          </a:xfrm>
          <a:prstGeom prst="rect">
            <a:avLst/>
          </a:prstGeom>
          <a:noFill/>
        </p:spPr>
        <p:txBody>
          <a:bodyPr wrap="square" rtlCol="0">
            <a:spAutoFit/>
          </a:bodyPr>
          <a:lstStyle/>
          <a:p>
            <a:pPr algn="ctr"/>
            <a:r>
              <a:rPr lang="en-US" sz="800" dirty="0"/>
              <a:t>The Royal Institution Lecture Theatre. Here Michael Faraday first demonstrated electromagnetism</a:t>
            </a:r>
            <a:endParaRPr lang="en-TW" sz="800" dirty="0"/>
          </a:p>
        </p:txBody>
      </p:sp>
    </p:spTree>
    <p:extLst>
      <p:ext uri="{BB962C8B-B14F-4D97-AF65-F5344CB8AC3E}">
        <p14:creationId xmlns:p14="http://schemas.microsoft.com/office/powerpoint/2010/main" val="77555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Think of Universal Mechanism as a Rewrite System</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428089" cy="307777"/>
          </a:xfrm>
          <a:prstGeom prst="rect">
            <a:avLst/>
          </a:prstGeom>
          <a:noFill/>
        </p:spPr>
        <p:txBody>
          <a:bodyPr wrap="none" rtlCol="0">
            <a:spAutoFit/>
          </a:bodyPr>
          <a:lstStyle/>
          <a:p>
            <a:r>
              <a:rPr lang="en-TW" dirty="0"/>
              <a:t>Text and Image Source: Introduction to Cybernetic by </a:t>
            </a:r>
            <a:r>
              <a:rPr lang="en-TW" dirty="0">
                <a:hlinkClick r:id="rId2"/>
              </a:rPr>
              <a:t>Ross Ashby</a:t>
            </a:r>
            <a:endParaRPr lang="en-TW" dirty="0"/>
          </a:p>
        </p:txBody>
      </p:sp>
      <p:sp>
        <p:nvSpPr>
          <p:cNvPr id="5" name="TextBox 4">
            <a:extLst>
              <a:ext uri="{FF2B5EF4-FFF2-40B4-BE49-F238E27FC236}">
                <a16:creationId xmlns:a16="http://schemas.microsoft.com/office/drawing/2014/main" id="{A5AD7698-F34B-F049-93F0-1592295CDDE2}"/>
              </a:ext>
            </a:extLst>
          </p:cNvPr>
          <p:cNvSpPr txBox="1"/>
          <p:nvPr/>
        </p:nvSpPr>
        <p:spPr>
          <a:xfrm>
            <a:off x="671542" y="1064162"/>
            <a:ext cx="4004630" cy="1277273"/>
          </a:xfrm>
          <a:prstGeom prst="rect">
            <a:avLst/>
          </a:prstGeom>
          <a:noFill/>
        </p:spPr>
        <p:txBody>
          <a:bodyPr wrap="square" rtlCol="0">
            <a:spAutoFit/>
          </a:bodyPr>
          <a:lstStyle/>
          <a:p>
            <a:r>
              <a:rPr lang="en-US" sz="1100" dirty="0">
                <a:latin typeface="Times" pitchFamily="2" charset="0"/>
              </a:rPr>
              <a:t>Cybernetics is similar in its relation to the actual machine. It takes as its subject-matter the domain of “</a:t>
            </a:r>
            <a:r>
              <a:rPr lang="en-US" sz="1100" b="1" i="1" dirty="0">
                <a:solidFill>
                  <a:srgbClr val="FF0000"/>
                </a:solidFill>
                <a:latin typeface="Times" pitchFamily="2" charset="0"/>
              </a:rPr>
              <a:t>all possible machines</a:t>
            </a:r>
            <a:r>
              <a:rPr lang="en-US" sz="1100" dirty="0">
                <a:latin typeface="Times" pitchFamily="2" charset="0"/>
              </a:rPr>
              <a:t>”, and is only secondarily interested if informed that some of them have not yet been made, either by Man or by Nature. What cybernetics offers is the framework on which all individual machines may be ordered, related and understood. </a:t>
            </a:r>
          </a:p>
          <a:p>
            <a:endParaRPr lang="en-TW" sz="1100" dirty="0">
              <a:latin typeface="Times" pitchFamily="2" charset="0"/>
            </a:endParaRPr>
          </a:p>
        </p:txBody>
      </p:sp>
      <p:pic>
        <p:nvPicPr>
          <p:cNvPr id="3" name="Picture 2">
            <a:extLst>
              <a:ext uri="{FF2B5EF4-FFF2-40B4-BE49-F238E27FC236}">
                <a16:creationId xmlns:a16="http://schemas.microsoft.com/office/drawing/2014/main" id="{40DCAF5F-C79E-3441-8659-FD1056554766}"/>
              </a:ext>
            </a:extLst>
          </p:cNvPr>
          <p:cNvPicPr>
            <a:picLocks noChangeAspect="1"/>
          </p:cNvPicPr>
          <p:nvPr/>
        </p:nvPicPr>
        <p:blipFill>
          <a:blip r:embed="rId3"/>
          <a:stretch>
            <a:fillRect/>
          </a:stretch>
        </p:blipFill>
        <p:spPr>
          <a:xfrm>
            <a:off x="5324354" y="943968"/>
            <a:ext cx="2526735" cy="1251705"/>
          </a:xfrm>
          <a:prstGeom prst="rect">
            <a:avLst/>
          </a:prstGeom>
        </p:spPr>
      </p:pic>
      <p:pic>
        <p:nvPicPr>
          <p:cNvPr id="4" name="Picture 3">
            <a:extLst>
              <a:ext uri="{FF2B5EF4-FFF2-40B4-BE49-F238E27FC236}">
                <a16:creationId xmlns:a16="http://schemas.microsoft.com/office/drawing/2014/main" id="{399DEC97-9BDA-E94A-9D28-FFC50E01667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29466" y="2396290"/>
            <a:ext cx="3823241" cy="1864377"/>
          </a:xfrm>
          <a:prstGeom prst="rect">
            <a:avLst/>
          </a:prstGeom>
        </p:spPr>
      </p:pic>
      <p:pic>
        <p:nvPicPr>
          <p:cNvPr id="6" name="Picture 5">
            <a:extLst>
              <a:ext uri="{FF2B5EF4-FFF2-40B4-BE49-F238E27FC236}">
                <a16:creationId xmlns:a16="http://schemas.microsoft.com/office/drawing/2014/main" id="{4DE4A5E5-3997-4846-AD0B-11C0E3E85C97}"/>
              </a:ext>
            </a:extLst>
          </p:cNvPr>
          <p:cNvPicPr>
            <a:picLocks noChangeAspect="1"/>
          </p:cNvPicPr>
          <p:nvPr/>
        </p:nvPicPr>
        <p:blipFill>
          <a:blip r:embed="rId5"/>
          <a:stretch>
            <a:fillRect/>
          </a:stretch>
        </p:blipFill>
        <p:spPr>
          <a:xfrm>
            <a:off x="763929" y="2396290"/>
            <a:ext cx="3650607" cy="1864377"/>
          </a:xfrm>
          <a:prstGeom prst="rect">
            <a:avLst/>
          </a:prstGeom>
        </p:spPr>
      </p:pic>
    </p:spTree>
    <p:extLst>
      <p:ext uri="{BB962C8B-B14F-4D97-AF65-F5344CB8AC3E}">
        <p14:creationId xmlns:p14="http://schemas.microsoft.com/office/powerpoint/2010/main" val="260210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Ashby’s Intro to Cybernetics Table of Content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504622" y="1246817"/>
            <a:ext cx="4242185" cy="3416400"/>
          </a:xfrm>
        </p:spPr>
        <p:txBody>
          <a:bodyPr/>
          <a:lstStyle/>
          <a:p>
            <a:r>
              <a:rPr lang="en-US" sz="1400" dirty="0"/>
              <a:t>Mechanism</a:t>
            </a:r>
          </a:p>
          <a:p>
            <a:pPr lvl="1"/>
            <a:r>
              <a:rPr lang="en-US" sz="1100" dirty="0"/>
              <a:t>The Data and Mathematical(Computational) Abstraction</a:t>
            </a:r>
          </a:p>
          <a:p>
            <a:pPr lvl="1"/>
            <a:endParaRPr lang="en-US" sz="1100" dirty="0"/>
          </a:p>
          <a:p>
            <a:r>
              <a:rPr lang="en-US" sz="1400" dirty="0"/>
              <a:t>Variety</a:t>
            </a:r>
          </a:p>
          <a:p>
            <a:pPr lvl="1"/>
            <a:r>
              <a:rPr lang="en-US" sz="1100" dirty="0"/>
              <a:t>Quantity, Transmission of Data, Noisy Transmission of Data</a:t>
            </a:r>
          </a:p>
          <a:p>
            <a:pPr lvl="1"/>
            <a:endParaRPr lang="en-US" sz="1100" dirty="0"/>
          </a:p>
          <a:p>
            <a:r>
              <a:rPr lang="en-US" sz="1400" dirty="0"/>
              <a:t>Regulation and Controlling</a:t>
            </a:r>
          </a:p>
          <a:p>
            <a:pPr lvl="1"/>
            <a:r>
              <a:rPr lang="en-US" sz="1100" dirty="0"/>
              <a:t>Regulatory strategies, biological examples, System Control at Scale</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4A972A65-6133-8146-AD71-42CFB49B4FFC}"/>
              </a:ext>
            </a:extLst>
          </p:cNvPr>
          <p:cNvPicPr>
            <a:picLocks noChangeAspect="1"/>
          </p:cNvPicPr>
          <p:nvPr/>
        </p:nvPicPr>
        <p:blipFill>
          <a:blip r:embed="rId3"/>
          <a:stretch>
            <a:fillRect/>
          </a:stretch>
        </p:blipFill>
        <p:spPr>
          <a:xfrm>
            <a:off x="561867" y="1246817"/>
            <a:ext cx="1951769" cy="2960480"/>
          </a:xfrm>
          <a:prstGeom prst="rect">
            <a:avLst/>
          </a:prstGeom>
        </p:spPr>
      </p:pic>
      <p:pic>
        <p:nvPicPr>
          <p:cNvPr id="6" name="Picture 5">
            <a:extLst>
              <a:ext uri="{FF2B5EF4-FFF2-40B4-BE49-F238E27FC236}">
                <a16:creationId xmlns:a16="http://schemas.microsoft.com/office/drawing/2014/main" id="{D32AE784-9778-294B-9D67-1B09F94E9ABA}"/>
              </a:ext>
            </a:extLst>
          </p:cNvPr>
          <p:cNvPicPr>
            <a:picLocks noChangeAspect="1"/>
          </p:cNvPicPr>
          <p:nvPr/>
        </p:nvPicPr>
        <p:blipFill>
          <a:blip r:embed="rId4"/>
          <a:stretch>
            <a:fillRect/>
          </a:stretch>
        </p:blipFill>
        <p:spPr>
          <a:xfrm>
            <a:off x="2513636" y="1246817"/>
            <a:ext cx="1915131" cy="2959223"/>
          </a:xfrm>
          <a:prstGeom prst="rect">
            <a:avLst/>
          </a:prstGeom>
        </p:spPr>
      </p:pic>
    </p:spTree>
    <p:extLst>
      <p:ext uri="{BB962C8B-B14F-4D97-AF65-F5344CB8AC3E}">
        <p14:creationId xmlns:p14="http://schemas.microsoft.com/office/powerpoint/2010/main" val="325857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pic>
        <p:nvPicPr>
          <p:cNvPr id="4" name="Picture 3">
            <a:extLst>
              <a:ext uri="{FF2B5EF4-FFF2-40B4-BE49-F238E27FC236}">
                <a16:creationId xmlns:a16="http://schemas.microsoft.com/office/drawing/2014/main" id="{8F95DF21-C026-6541-BAFA-0D571CD05691}"/>
              </a:ext>
            </a:extLst>
          </p:cNvPr>
          <p:cNvPicPr>
            <a:picLocks noChangeAspect="1"/>
          </p:cNvPicPr>
          <p:nvPr/>
        </p:nvPicPr>
        <p:blipFill>
          <a:blip r:embed="rId6"/>
          <a:stretch>
            <a:fillRect/>
          </a:stretch>
        </p:blipFill>
        <p:spPr>
          <a:xfrm>
            <a:off x="64374" y="1284327"/>
            <a:ext cx="2486724" cy="2609614"/>
          </a:xfrm>
          <a:prstGeom prst="rect">
            <a:avLst/>
          </a:prstGeom>
        </p:spPr>
      </p:pic>
      <p:sp>
        <p:nvSpPr>
          <p:cNvPr id="5" name="TextBox 4">
            <a:extLst>
              <a:ext uri="{FF2B5EF4-FFF2-40B4-BE49-F238E27FC236}">
                <a16:creationId xmlns:a16="http://schemas.microsoft.com/office/drawing/2014/main" id="{6D0CA145-01F6-D44D-AF1D-DD9635892857}"/>
              </a:ext>
            </a:extLst>
          </p:cNvPr>
          <p:cNvSpPr txBox="1"/>
          <p:nvPr/>
        </p:nvSpPr>
        <p:spPr>
          <a:xfrm>
            <a:off x="265623" y="3893941"/>
            <a:ext cx="2084225" cy="253916"/>
          </a:xfrm>
          <a:prstGeom prst="rect">
            <a:avLst/>
          </a:prstGeom>
          <a:noFill/>
        </p:spPr>
        <p:txBody>
          <a:bodyPr wrap="none" rtlCol="0">
            <a:spAutoFit/>
          </a:bodyPr>
          <a:lstStyle/>
          <a:p>
            <a:r>
              <a:rPr lang="en-TW" sz="1050" dirty="0"/>
              <a:t>P. 108 of Intro to Cyb, by Ashby</a:t>
            </a:r>
          </a:p>
        </p:txBody>
      </p:sp>
    </p:spTree>
    <p:extLst>
      <p:ext uri="{BB962C8B-B14F-4D97-AF65-F5344CB8AC3E}">
        <p14:creationId xmlns:p14="http://schemas.microsoft.com/office/powerpoint/2010/main" val="409730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41524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statements about Cybernetics was </a:t>
            </a:r>
            <a:r>
              <a:rPr lang="en-US">
                <a:solidFill>
                  <a:schemeClr val="bg1"/>
                </a:solidFill>
              </a:rPr>
              <a:t>formulated as </a:t>
            </a:r>
            <a:r>
              <a:rPr lang="en-US" dirty="0">
                <a:solidFill>
                  <a:schemeClr val="bg1"/>
                </a:solidFill>
              </a:rPr>
              <a:t>a Transdisciplinary Cognitive Foundation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Review, Lecture and Discussion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Universal Computation is true</a:t>
            </a:r>
          </a:p>
          <a:p>
            <a:pPr>
              <a:buFont typeface="+mj-lt"/>
              <a:buAutoNum type="arabicPeriod"/>
            </a:pPr>
            <a:r>
              <a:rPr lang="en-US" sz="1200" dirty="0">
                <a:solidFill>
                  <a:schemeClr val="bg1"/>
                </a:solidFill>
              </a:rPr>
              <a:t>Reference material about </a:t>
            </a:r>
            <a:r>
              <a:rPr lang="en-US" sz="1200" dirty="0" err="1">
                <a:solidFill>
                  <a:schemeClr val="bg1"/>
                </a:solidFill>
              </a:rPr>
              <a:t>Cyb</a:t>
            </a:r>
            <a:r>
              <a:rPr lang="en-US" sz="1200" dirty="0">
                <a:solidFill>
                  <a:schemeClr val="bg1"/>
                </a:solidFill>
              </a:rPr>
              <a:t>.</a:t>
            </a:r>
          </a:p>
          <a:p>
            <a:pPr>
              <a:buFont typeface="+mj-lt"/>
              <a:buAutoNum type="arabicPeriod"/>
            </a:pPr>
            <a:r>
              <a:rPr lang="en-US" sz="1200" dirty="0">
                <a:solidFill>
                  <a:schemeClr val="bg1"/>
                </a:solidFill>
              </a:rPr>
              <a:t>Historical accounts of agencies.</a:t>
            </a:r>
          </a:p>
          <a:p>
            <a:pPr>
              <a:buFont typeface="+mj-lt"/>
              <a:buAutoNum type="arabicPeriod"/>
            </a:pPr>
            <a:r>
              <a:rPr lang="en-US" sz="1200" dirty="0">
                <a:solidFill>
                  <a:schemeClr val="bg1"/>
                </a:solidFill>
              </a:rPr>
              <a:t>Examples of tech applications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400" dirty="0">
                <a:solidFill>
                  <a:schemeClr val="tx1"/>
                </a:solidFill>
              </a:rPr>
              <a:t>Students have been introduced to</a:t>
            </a:r>
            <a:r>
              <a:rPr lang="en-US" altLang="zh-CN" sz="1400" dirty="0">
                <a:solidFill>
                  <a:schemeClr val="tx1"/>
                </a:solidFill>
              </a:rPr>
              <a:t> </a:t>
            </a:r>
            <a:r>
              <a:rPr lang="en-US" altLang="zh-CN" sz="1400" dirty="0" err="1">
                <a:solidFill>
                  <a:schemeClr val="tx1"/>
                </a:solidFill>
              </a:rPr>
              <a:t>NsM</a:t>
            </a:r>
            <a:r>
              <a:rPr lang="en-US" altLang="zh-CN" sz="1400" dirty="0">
                <a:solidFill>
                  <a:schemeClr val="tx1"/>
                </a:solidFill>
              </a:rPr>
              <a:t> and Recursion, and all Programs are Lattices/</a:t>
            </a:r>
            <a:r>
              <a:rPr lang="en-US" altLang="zh-CN" sz="1400" dirty="0" err="1">
                <a:solidFill>
                  <a:schemeClr val="tx1"/>
                </a:solidFill>
              </a:rPr>
              <a:t>Posets</a:t>
            </a:r>
            <a:endParaRPr lang="en-US" sz="1400" dirty="0">
              <a:solidFill>
                <a:schemeClr val="tx1"/>
              </a:solidFill>
            </a:endParaRP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Show Cybernetics as an early attempt toward Transdisciplinary Cognitive Foundation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introduction to</a:t>
            </a:r>
          </a:p>
          <a:p>
            <a:pPr>
              <a:buFont typeface="+mj-lt"/>
              <a:buAutoNum type="arabicPeriod"/>
            </a:pPr>
            <a:r>
              <a:rPr lang="en-US" dirty="0">
                <a:solidFill>
                  <a:schemeClr val="tx1"/>
                </a:solidFill>
              </a:rPr>
              <a:t>Personalities and publications</a:t>
            </a:r>
          </a:p>
          <a:p>
            <a:pPr>
              <a:buFont typeface="+mj-lt"/>
              <a:buAutoNum type="arabicPeriod"/>
            </a:pPr>
            <a:r>
              <a:rPr lang="en-US" dirty="0">
                <a:solidFill>
                  <a:schemeClr val="tx1"/>
                </a:solidFill>
              </a:rPr>
              <a:t>Institutions, regulatory examples</a:t>
            </a:r>
          </a:p>
          <a:p>
            <a:pPr>
              <a:buFont typeface="+mj-lt"/>
              <a:buAutoNum type="arabicPeriod"/>
            </a:pPr>
            <a:r>
              <a:rPr lang="en-US" dirty="0">
                <a:solidFill>
                  <a:schemeClr val="tx1"/>
                </a:solidFill>
              </a:rPr>
              <a:t>Technologies derived from </a:t>
            </a:r>
            <a:r>
              <a:rPr lang="en-US" dirty="0" err="1">
                <a:solidFill>
                  <a:schemeClr val="tx1"/>
                </a:solidFill>
              </a:rPr>
              <a:t>Cyb</a:t>
            </a:r>
            <a:r>
              <a:rPr lang="en-US" dirty="0">
                <a:solidFill>
                  <a:schemeClr val="tx1"/>
                </a:solidFill>
              </a:rPr>
              <a:t>.</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should also accept the ubiquity of networked computing applications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09078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5"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59"/>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4"/>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2" y="4799384"/>
            <a:ext cx="2702983"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98234" y="4834304"/>
            <a:ext cx="239841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101322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731050" y="1967285"/>
            <a:ext cx="768191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What if all computable objects are treated as Lattices?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inherit from the same root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just named “</a:t>
            </a:r>
            <a:r>
              <a:rPr kumimoji="0" lang="en-TW" sz="2400" b="0" i="0" u="none" strike="noStrike" kern="0" cap="none" spc="0" normalizeH="0" baseline="0" noProof="0" dirty="0">
                <a:ln>
                  <a:noFill/>
                </a:ln>
                <a:solidFill>
                  <a:srgbClr val="FF0000"/>
                </a:solidFill>
                <a:effectLst/>
                <a:uLnTx/>
                <a:uFillTx/>
                <a:latin typeface="Arial"/>
                <a:cs typeface="Arial"/>
                <a:sym typeface="Arial"/>
              </a:rPr>
              <a:t>Expressions</a:t>
            </a:r>
            <a:r>
              <a:rPr kumimoji="0" lang="en-TW" sz="2400" b="0" i="0" u="none" strike="noStrike" kern="0" cap="none" spc="0" normalizeH="0" baseline="0" noProof="0" dirty="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01173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Fundamental Theorem of X</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311699" y="1212093"/>
            <a:ext cx="4167703" cy="2063542"/>
          </a:xfrm>
        </p:spPr>
        <p:txBody>
          <a:bodyPr/>
          <a:lstStyle/>
          <a:p>
            <a:pPr marL="114300" lvl="0" indent="0" algn="just" eaLnBrk="0" fontAlgn="base" hangingPunct="0">
              <a:spcBef>
                <a:spcPct val="0"/>
              </a:spcBef>
              <a:spcAft>
                <a:spcPct val="0"/>
              </a:spcAft>
              <a:buClrTx/>
              <a:buNone/>
            </a:pPr>
            <a:r>
              <a:rPr lang="en-US" sz="1200" b="1" dirty="0">
                <a:hlinkClick r:id="rId6"/>
              </a:rPr>
              <a:t>Arithmetic</a:t>
            </a:r>
            <a:r>
              <a:rPr lang="en-US" sz="1200" b="1" dirty="0"/>
              <a:t>: (Named </a:t>
            </a:r>
            <a:r>
              <a:rPr lang="en-US" sz="1200" b="1" dirty="0">
                <a:solidFill>
                  <a:srgbClr val="FF0000"/>
                </a:solidFill>
              </a:rPr>
              <a:t>Composition</a:t>
            </a:r>
            <a:r>
              <a:rPr lang="en-US" sz="1200" b="1" dirty="0"/>
              <a:t> in Number Theory)</a:t>
            </a:r>
          </a:p>
          <a:p>
            <a:pPr marL="114300" lvl="0" indent="0" algn="just" eaLnBrk="0" fontAlgn="base" hangingPunct="0">
              <a:spcBef>
                <a:spcPct val="0"/>
              </a:spcBef>
              <a:spcAft>
                <a:spcPct val="0"/>
              </a:spcAft>
              <a:buClrTx/>
              <a:buNone/>
            </a:pPr>
            <a:r>
              <a:rPr lang="en-US" sz="1200" dirty="0"/>
              <a:t>In </a:t>
            </a:r>
            <a:r>
              <a:rPr lang="en-US" sz="1200" dirty="0">
                <a:hlinkClick r:id="rId7" tooltip="Number theory"/>
              </a:rPr>
              <a:t>number theory</a:t>
            </a:r>
            <a:r>
              <a:rPr lang="en-US" sz="1200" dirty="0"/>
              <a:t>, the </a:t>
            </a:r>
            <a:r>
              <a:rPr lang="en-US" sz="1200" b="1" dirty="0"/>
              <a:t>fundamental theorem of arithmetic</a:t>
            </a:r>
            <a:r>
              <a:rPr lang="en-US" sz="1200" dirty="0"/>
              <a:t>, also called the </a:t>
            </a:r>
            <a:r>
              <a:rPr lang="en-US" sz="1200" b="1" dirty="0"/>
              <a:t>unique factorization theorem</a:t>
            </a:r>
            <a:r>
              <a:rPr lang="en-US" sz="1200" dirty="0"/>
              <a:t> or the </a:t>
            </a:r>
            <a:r>
              <a:rPr lang="en-US" sz="1200" b="1" dirty="0"/>
              <a:t>unique-prime-factorization theorem</a:t>
            </a:r>
            <a:r>
              <a:rPr lang="en-US" sz="1200" dirty="0"/>
              <a:t>, states that every </a:t>
            </a:r>
            <a:r>
              <a:rPr lang="en-US" sz="1200" dirty="0">
                <a:hlinkClick r:id="rId8" tooltip="Integer"/>
              </a:rPr>
              <a:t>integer</a:t>
            </a:r>
            <a:r>
              <a:rPr lang="en-US" sz="1200" dirty="0"/>
              <a:t> greater than 1</a:t>
            </a:r>
            <a:r>
              <a:rPr lang="en-US" sz="1200" baseline="30000" dirty="0">
                <a:hlinkClick r:id="rId9"/>
              </a:rPr>
              <a:t>[3]</a:t>
            </a:r>
            <a:r>
              <a:rPr lang="en-US" sz="1200" dirty="0"/>
              <a:t> either is a </a:t>
            </a:r>
            <a:r>
              <a:rPr lang="en-US" sz="1200" dirty="0">
                <a:hlinkClick r:id="rId10" tooltip="Prime number"/>
              </a:rPr>
              <a:t>prime number</a:t>
            </a:r>
            <a:r>
              <a:rPr lang="en-US" sz="1200" dirty="0"/>
              <a:t> itself or can be represented as the product of prime numbers and that, moreover, this representation is unique, </a:t>
            </a:r>
            <a:r>
              <a:rPr lang="en-US" sz="1200" dirty="0">
                <a:hlinkClick r:id="rId11" tooltip="Up to"/>
              </a:rPr>
              <a:t>up to</a:t>
            </a:r>
            <a:r>
              <a:rPr lang="en-US" sz="1200" dirty="0"/>
              <a:t> (except for) the order of the factors.</a:t>
            </a:r>
            <a:r>
              <a:rPr lang="en-US" sz="1200" baseline="30000" dirty="0">
                <a:hlinkClick r:id="rId12"/>
              </a:rPr>
              <a:t>[4]</a:t>
            </a:r>
            <a:r>
              <a:rPr lang="en-US" sz="1200" baseline="30000" dirty="0">
                <a:hlinkClick r:id="rId13"/>
              </a:rPr>
              <a:t>[5]</a:t>
            </a:r>
            <a:r>
              <a:rPr lang="en-US" sz="1200" baseline="30000" dirty="0">
                <a:hlinkClick r:id="rId14"/>
              </a:rPr>
              <a:t>[6]</a:t>
            </a:r>
            <a:endParaRPr lang="en-TW" altLang="en-TW" sz="1100" dirty="0">
              <a:solidFill>
                <a:schemeClr val="tx1"/>
              </a:solidFill>
              <a:latin typeface="Arial" panose="020B0604020202020204" pitchFamily="34" charset="0"/>
            </a:endParaRPr>
          </a:p>
        </p:txBody>
      </p:sp>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10" name="TextBox 9">
            <a:extLst>
              <a:ext uri="{FF2B5EF4-FFF2-40B4-BE49-F238E27FC236}">
                <a16:creationId xmlns:a16="http://schemas.microsoft.com/office/drawing/2014/main" id="{66B8A9F8-1CF3-454E-B003-EF61509D6EE1}"/>
              </a:ext>
            </a:extLst>
          </p:cNvPr>
          <p:cNvSpPr txBox="1"/>
          <p:nvPr/>
        </p:nvSpPr>
        <p:spPr>
          <a:xfrm>
            <a:off x="3111504" y="4749040"/>
            <a:ext cx="2920992" cy="307777"/>
          </a:xfrm>
          <a:prstGeom prst="rect">
            <a:avLst/>
          </a:prstGeom>
          <a:noFill/>
        </p:spPr>
        <p:txBody>
          <a:bodyPr wrap="none" rtlCol="0">
            <a:spAutoFit/>
          </a:bodyPr>
          <a:lstStyle/>
          <a:p>
            <a:r>
              <a:rPr lang="en-TW" dirty="0"/>
              <a:t>Text and Image Source: Wikipedia</a:t>
            </a:r>
          </a:p>
        </p:txBody>
      </p:sp>
      <p:sp>
        <p:nvSpPr>
          <p:cNvPr id="11" name="Text Placeholder 4">
            <a:extLst>
              <a:ext uri="{FF2B5EF4-FFF2-40B4-BE49-F238E27FC236}">
                <a16:creationId xmlns:a16="http://schemas.microsoft.com/office/drawing/2014/main" id="{487C8687-0E82-E641-828F-B47C7336308E}"/>
              </a:ext>
            </a:extLst>
          </p:cNvPr>
          <p:cNvSpPr txBox="1">
            <a:spLocks/>
          </p:cNvSpPr>
          <p:nvPr/>
        </p:nvSpPr>
        <p:spPr>
          <a:xfrm>
            <a:off x="5077864" y="1400898"/>
            <a:ext cx="3754438"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15"/>
              </a:rPr>
              <a:t>Algebra</a:t>
            </a:r>
            <a:r>
              <a:rPr lang="en-US" sz="1200" b="1" dirty="0"/>
              <a:t>: (</a:t>
            </a:r>
            <a:r>
              <a:rPr lang="en-US" sz="1200" b="1" dirty="0">
                <a:solidFill>
                  <a:srgbClr val="FF0000"/>
                </a:solidFill>
              </a:rPr>
              <a:t>Closure</a:t>
            </a:r>
            <a:r>
              <a:rPr lang="en-US" sz="1200" b="1" dirty="0"/>
              <a:t> in Composition)</a:t>
            </a:r>
          </a:p>
          <a:p>
            <a:pPr marL="114300" indent="0" algn="just" eaLnBrk="0" fontAlgn="base" hangingPunct="0">
              <a:spcBef>
                <a:spcPct val="0"/>
              </a:spcBef>
              <a:spcAft>
                <a:spcPct val="0"/>
              </a:spcAft>
              <a:buClrTx/>
              <a:buNone/>
            </a:pPr>
            <a:r>
              <a:rPr lang="en-US" sz="1200" dirty="0"/>
              <a:t>The </a:t>
            </a:r>
            <a:r>
              <a:rPr lang="en-US" sz="1200" b="1" dirty="0"/>
              <a:t>fundamental theorem of algebra</a:t>
            </a:r>
            <a:r>
              <a:rPr lang="en-US" sz="1200" dirty="0"/>
              <a:t> states that every non-</a:t>
            </a:r>
            <a:r>
              <a:rPr lang="en-US" sz="1200" dirty="0">
                <a:hlinkClick r:id="rId16" tooltip="Constant polynomial"/>
              </a:rPr>
              <a:t>constant</a:t>
            </a:r>
            <a:r>
              <a:rPr lang="en-US" sz="1200" dirty="0"/>
              <a:t> single-variable </a:t>
            </a:r>
            <a:r>
              <a:rPr lang="en-US" sz="1200" dirty="0">
                <a:hlinkClick r:id="rId17" tooltip="Polynomial"/>
              </a:rPr>
              <a:t>polynomial</a:t>
            </a:r>
            <a:r>
              <a:rPr lang="en-US" sz="1200" dirty="0"/>
              <a:t> with </a:t>
            </a:r>
            <a:r>
              <a:rPr lang="en-US" sz="1200" dirty="0">
                <a:hlinkClick r:id="rId18" tooltip="Complex number"/>
              </a:rPr>
              <a:t>complex</a:t>
            </a:r>
            <a:r>
              <a:rPr lang="en-US" sz="1200" dirty="0"/>
              <a:t> </a:t>
            </a:r>
            <a:r>
              <a:rPr lang="en-US" sz="1200" dirty="0">
                <a:hlinkClick r:id="rId19" tooltip="Coefficient"/>
              </a:rPr>
              <a:t>coefficients</a:t>
            </a:r>
            <a:r>
              <a:rPr lang="en-US" sz="1200" dirty="0"/>
              <a:t> has at least one complex </a:t>
            </a:r>
            <a:r>
              <a:rPr lang="en-US" sz="1200" dirty="0">
                <a:hlinkClick r:id="rId20" tooltip="Root of a function"/>
              </a:rPr>
              <a:t>root</a:t>
            </a:r>
            <a:r>
              <a:rPr lang="en-US" sz="1200" dirty="0"/>
              <a:t>. This includes polynomials with real coefficients, since every real number is a complex number with its </a:t>
            </a:r>
            <a:r>
              <a:rPr lang="en-US" sz="1200" dirty="0">
                <a:hlinkClick r:id="rId21" tooltip="Imaginary part"/>
              </a:rPr>
              <a:t>imaginary part</a:t>
            </a:r>
            <a:r>
              <a:rPr lang="en-US" sz="1200" dirty="0"/>
              <a:t> equal to zero.</a:t>
            </a:r>
            <a:endParaRPr lang="en-TW" altLang="en-TW" sz="1100" dirty="0">
              <a:solidFill>
                <a:schemeClr val="tx1"/>
              </a:solidFill>
              <a:latin typeface="Arial" panose="020B0604020202020204" pitchFamily="34" charset="0"/>
            </a:endParaRPr>
          </a:p>
        </p:txBody>
      </p:sp>
      <p:sp>
        <p:nvSpPr>
          <p:cNvPr id="12" name="Text Placeholder 4">
            <a:extLst>
              <a:ext uri="{FF2B5EF4-FFF2-40B4-BE49-F238E27FC236}">
                <a16:creationId xmlns:a16="http://schemas.microsoft.com/office/drawing/2014/main" id="{D13618B1-CE21-B249-8266-66032E8A50FC}"/>
              </a:ext>
            </a:extLst>
          </p:cNvPr>
          <p:cNvSpPr txBox="1">
            <a:spLocks/>
          </p:cNvSpPr>
          <p:nvPr/>
        </p:nvSpPr>
        <p:spPr>
          <a:xfrm>
            <a:off x="176466" y="3148484"/>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22"/>
              </a:rPr>
              <a:t>Calculus</a:t>
            </a:r>
            <a:r>
              <a:rPr lang="en-US" sz="1200" b="1" dirty="0"/>
              <a:t>: (Continuation as a form of </a:t>
            </a:r>
            <a:r>
              <a:rPr lang="en-US" sz="1200" b="1" dirty="0">
                <a:solidFill>
                  <a:srgbClr val="FF0000"/>
                </a:solidFill>
              </a:rPr>
              <a:t>Closure</a:t>
            </a:r>
            <a:r>
              <a:rPr lang="en-US" sz="1200" b="1" dirty="0"/>
              <a:t>)</a:t>
            </a:r>
          </a:p>
          <a:p>
            <a:pPr marL="114300" indent="0" algn="just" eaLnBrk="0" fontAlgn="base" hangingPunct="0">
              <a:spcBef>
                <a:spcPct val="0"/>
              </a:spcBef>
              <a:spcAft>
                <a:spcPct val="0"/>
              </a:spcAft>
              <a:buClrTx/>
              <a:buNone/>
            </a:pPr>
            <a:r>
              <a:rPr lang="en-US" sz="1200" dirty="0"/>
              <a:t>The first part of the theorem, sometimes called the </a:t>
            </a:r>
            <a:r>
              <a:rPr lang="en-US" sz="1200" b="1" dirty="0"/>
              <a:t>first fundamental theorem of calculus</a:t>
            </a:r>
            <a:r>
              <a:rPr lang="en-US" sz="1200" dirty="0"/>
              <a:t>, states that one of the </a:t>
            </a:r>
            <a:r>
              <a:rPr lang="en-US" sz="1200" dirty="0">
                <a:hlinkClick r:id="rId23" tooltip="Antiderivative"/>
              </a:rPr>
              <a:t>antiderivatives</a:t>
            </a:r>
            <a:r>
              <a:rPr lang="en-US" sz="1200" dirty="0"/>
              <a:t> (also called </a:t>
            </a:r>
            <a:r>
              <a:rPr lang="en-US" sz="1200" i="1" dirty="0"/>
              <a:t>indefinite integral</a:t>
            </a:r>
            <a:r>
              <a:rPr lang="en-US" sz="1200" dirty="0"/>
              <a:t>), say </a:t>
            </a:r>
            <a:r>
              <a:rPr lang="en-US" sz="1200" i="1" dirty="0"/>
              <a:t>F</a:t>
            </a:r>
            <a:r>
              <a:rPr lang="en-US" sz="1200" dirty="0"/>
              <a:t>, of some function </a:t>
            </a:r>
            <a:r>
              <a:rPr lang="en-US" sz="1200" i="1" dirty="0"/>
              <a:t>f</a:t>
            </a:r>
            <a:r>
              <a:rPr lang="en-US" sz="1200" dirty="0"/>
              <a:t> may be obtained as the integral of </a:t>
            </a:r>
            <a:r>
              <a:rPr lang="en-US" sz="1200" i="1" dirty="0"/>
              <a:t>f</a:t>
            </a:r>
            <a:r>
              <a:rPr lang="en-US" sz="1200" dirty="0"/>
              <a:t> with a variable bound of integration. This implies the existence of antiderivatives for </a:t>
            </a:r>
            <a:r>
              <a:rPr lang="en-US" sz="1200" dirty="0">
                <a:hlinkClick r:id="rId24" tooltip="Continuous function"/>
              </a:rPr>
              <a:t>continuous functions</a:t>
            </a:r>
            <a:r>
              <a:rPr lang="en-US" sz="1200" dirty="0"/>
              <a:t>.</a:t>
            </a:r>
            <a:r>
              <a:rPr lang="en-US" sz="1200" baseline="30000" dirty="0">
                <a:hlinkClick r:id="rId25"/>
              </a:rPr>
              <a:t>[1]</a:t>
            </a:r>
            <a:endParaRPr lang="en-TW" altLang="en-TW" sz="1100" dirty="0">
              <a:solidFill>
                <a:schemeClr val="tx1"/>
              </a:solidFill>
              <a:latin typeface="Arial" panose="020B0604020202020204" pitchFamily="34" charset="0"/>
            </a:endParaRPr>
          </a:p>
        </p:txBody>
      </p:sp>
      <p:sp>
        <p:nvSpPr>
          <p:cNvPr id="14" name="Text Placeholder 4">
            <a:extLst>
              <a:ext uri="{FF2B5EF4-FFF2-40B4-BE49-F238E27FC236}">
                <a16:creationId xmlns:a16="http://schemas.microsoft.com/office/drawing/2014/main" id="{D88CDA98-0C9C-864C-A24C-CE628CF76B74}"/>
              </a:ext>
            </a:extLst>
          </p:cNvPr>
          <p:cNvSpPr txBox="1">
            <a:spLocks/>
          </p:cNvSpPr>
          <p:nvPr/>
        </p:nvSpPr>
        <p:spPr>
          <a:xfrm>
            <a:off x="4743910" y="3196958"/>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050" b="1" dirty="0">
                <a:hlinkClick r:id="rId22"/>
              </a:rPr>
              <a:t>Calculus</a:t>
            </a:r>
            <a:r>
              <a:rPr lang="en-US" sz="1050" b="1" dirty="0"/>
              <a:t>:</a:t>
            </a:r>
          </a:p>
          <a:p>
            <a:pPr marL="114300" indent="0" algn="just" eaLnBrk="0" fontAlgn="base" hangingPunct="0">
              <a:spcBef>
                <a:spcPct val="0"/>
              </a:spcBef>
              <a:spcAft>
                <a:spcPct val="0"/>
              </a:spcAft>
              <a:buClrTx/>
              <a:buNone/>
            </a:pPr>
            <a:r>
              <a:rPr lang="en-US" sz="1050" dirty="0"/>
              <a:t>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26"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23" tooltip="Antiderivative"/>
              </a:rPr>
              <a:t>antiderivatives</a:t>
            </a:r>
            <a:r>
              <a:rPr lang="en-US" sz="1050" dirty="0"/>
              <a:t>. This part of the theorem has key practical applications, because explicitly finding the antiderivative of a function by </a:t>
            </a:r>
            <a:r>
              <a:rPr lang="en-US" sz="1050" dirty="0">
                <a:hlinkClick r:id="rId27" tooltip="Symbolic integration"/>
              </a:rPr>
              <a:t>symbolic integration</a:t>
            </a:r>
            <a:r>
              <a:rPr lang="en-US" sz="1050" dirty="0"/>
              <a:t> avoids </a:t>
            </a:r>
            <a:r>
              <a:rPr lang="en-US" sz="1050" dirty="0">
                <a:hlinkClick r:id="rId28" tooltip="Numerical integration"/>
              </a:rPr>
              <a:t>numerical integration</a:t>
            </a:r>
            <a:r>
              <a:rPr lang="en-US" sz="1050" dirty="0"/>
              <a:t> to compute integrals. This provides generally a better numerical accuracy. </a:t>
            </a:r>
            <a:endParaRPr lang="en-TW" altLang="en-TW" sz="1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33925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Compositionality and Closure helps formulate different types of Comparison/Equivalence</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7" name="Picture 6">
            <a:extLst>
              <a:ext uri="{FF2B5EF4-FFF2-40B4-BE49-F238E27FC236}">
                <a16:creationId xmlns:a16="http://schemas.microsoft.com/office/drawing/2014/main" id="{A140FF80-D80D-9B4A-AB61-FF8D7AC7B3A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4112" y="1424537"/>
            <a:ext cx="2418103" cy="3487955"/>
          </a:xfrm>
          <a:prstGeom prst="rect">
            <a:avLst/>
          </a:prstGeom>
        </p:spPr>
      </p:pic>
      <p:pic>
        <p:nvPicPr>
          <p:cNvPr id="9" name="Picture 8">
            <a:hlinkClick r:id="rId7"/>
            <a:extLst>
              <a:ext uri="{FF2B5EF4-FFF2-40B4-BE49-F238E27FC236}">
                <a16:creationId xmlns:a16="http://schemas.microsoft.com/office/drawing/2014/main" id="{70CDE434-E7DD-B141-B930-F8CE7773919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90737" y="1712277"/>
            <a:ext cx="3917482" cy="2912474"/>
          </a:xfrm>
          <a:prstGeom prst="rect">
            <a:avLst/>
          </a:prstGeom>
        </p:spPr>
      </p:pic>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7"/>
              </a:rPr>
              <a:t>math3ma</a:t>
            </a:r>
            <a:endParaRPr lang="en-TW" dirty="0"/>
          </a:p>
        </p:txBody>
      </p:sp>
    </p:spTree>
    <p:extLst>
      <p:ext uri="{BB962C8B-B14F-4D97-AF65-F5344CB8AC3E}">
        <p14:creationId xmlns:p14="http://schemas.microsoft.com/office/powerpoint/2010/main" val="2712076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A Topological Way to Compose Matrices</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6"/>
              </a:rPr>
              <a:t>math3ma</a:t>
            </a:r>
            <a:endParaRPr lang="en-TW" dirty="0"/>
          </a:p>
        </p:txBody>
      </p:sp>
      <p:pic>
        <p:nvPicPr>
          <p:cNvPr id="29697" name="Picture 1">
            <a:hlinkClick r:id="rId6"/>
            <a:extLst>
              <a:ext uri="{FF2B5EF4-FFF2-40B4-BE49-F238E27FC236}">
                <a16:creationId xmlns:a16="http://schemas.microsoft.com/office/drawing/2014/main" id="{71D767FB-5BA4-8F40-9E98-208CC94F6A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840" y="1286610"/>
            <a:ext cx="2959960"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A347729A-B446-A64C-B90C-0EBD6776F0F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22840" y="2704206"/>
            <a:ext cx="2787087"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9" name="Picture 3">
            <a:extLst>
              <a:ext uri="{FF2B5EF4-FFF2-40B4-BE49-F238E27FC236}">
                <a16:creationId xmlns:a16="http://schemas.microsoft.com/office/drawing/2014/main" id="{3E0CF5D6-7B58-EB49-A9B9-48BA407215D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490606" y="1104997"/>
            <a:ext cx="2567049" cy="1466753"/>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6C211B2C-852E-7949-83CD-3B758BEA62CA}"/>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070907" y="1258799"/>
            <a:ext cx="2567049" cy="1584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2E5D0C6-20C1-064A-9D43-022D211C0FE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854761" y="2803256"/>
            <a:ext cx="4111066" cy="158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465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61078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Exothermic and Endothermic</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4379B41-E3F2-F74C-8327-57C3E2948D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1674519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Market Dynamics</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5116-B3C0-FD45-8365-DFAA79C918D7}"/>
              </a:ext>
            </a:extLst>
          </p:cNvPr>
          <p:cNvSpPr txBox="1"/>
          <p:nvPr/>
        </p:nvSpPr>
        <p:spPr>
          <a:xfrm>
            <a:off x="1591997" y="1252522"/>
            <a:ext cx="1388522" cy="307777"/>
          </a:xfrm>
          <a:prstGeom prst="rect">
            <a:avLst/>
          </a:prstGeom>
          <a:noFill/>
        </p:spPr>
        <p:txBody>
          <a:bodyPr wrap="none" rtlCol="0">
            <a:spAutoFit/>
          </a:bodyPr>
          <a:lstStyle/>
          <a:p>
            <a:r>
              <a:rPr lang="en-TW" dirty="0"/>
              <a:t>Bearish Market</a:t>
            </a:r>
          </a:p>
        </p:txBody>
      </p:sp>
      <p:sp>
        <p:nvSpPr>
          <p:cNvPr id="8" name="TextBox 7">
            <a:extLst>
              <a:ext uri="{FF2B5EF4-FFF2-40B4-BE49-F238E27FC236}">
                <a16:creationId xmlns:a16="http://schemas.microsoft.com/office/drawing/2014/main" id="{FBB9536D-5902-ED4F-B404-DE8684099A2B}"/>
              </a:ext>
            </a:extLst>
          </p:cNvPr>
          <p:cNvSpPr txBox="1"/>
          <p:nvPr/>
        </p:nvSpPr>
        <p:spPr>
          <a:xfrm>
            <a:off x="5704013" y="1252521"/>
            <a:ext cx="1309974" cy="307777"/>
          </a:xfrm>
          <a:prstGeom prst="rect">
            <a:avLst/>
          </a:prstGeom>
          <a:noFill/>
        </p:spPr>
        <p:txBody>
          <a:bodyPr wrap="none" rtlCol="0">
            <a:spAutoFit/>
          </a:bodyPr>
          <a:lstStyle/>
          <a:p>
            <a:r>
              <a:rPr lang="en-TW" dirty="0"/>
              <a:t>Bullish Market</a:t>
            </a:r>
          </a:p>
        </p:txBody>
      </p:sp>
      <p:cxnSp>
        <p:nvCxnSpPr>
          <p:cNvPr id="6" name="Straight Arrow Connector 5">
            <a:extLst>
              <a:ext uri="{FF2B5EF4-FFF2-40B4-BE49-F238E27FC236}">
                <a16:creationId xmlns:a16="http://schemas.microsoft.com/office/drawing/2014/main" id="{B7C9FAC3-ED12-E74B-A126-033E066D7118}"/>
              </a:ext>
            </a:extLst>
          </p:cNvPr>
          <p:cNvCxnSpPr>
            <a:cxnSpLocks/>
          </p:cNvCxnSpPr>
          <p:nvPr/>
        </p:nvCxnSpPr>
        <p:spPr>
          <a:xfrm>
            <a:off x="3294863" y="1979940"/>
            <a:ext cx="0" cy="4156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B828D6-AD91-4C45-8C32-46A5C985CBD3}"/>
              </a:ext>
            </a:extLst>
          </p:cNvPr>
          <p:cNvCxnSpPr/>
          <p:nvPr/>
        </p:nvCxnSpPr>
        <p:spPr>
          <a:xfrm>
            <a:off x="2108410"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4C9A30-8C9F-8042-A0FA-39F98B8FB4BF}"/>
              </a:ext>
            </a:extLst>
          </p:cNvPr>
          <p:cNvSpPr txBox="1"/>
          <p:nvPr/>
        </p:nvSpPr>
        <p:spPr>
          <a:xfrm>
            <a:off x="3294863" y="2072343"/>
            <a:ext cx="1114408" cy="230832"/>
          </a:xfrm>
          <a:prstGeom prst="rect">
            <a:avLst/>
          </a:prstGeom>
          <a:noFill/>
        </p:spPr>
        <p:txBody>
          <a:bodyPr wrap="none" rtlCol="0">
            <a:spAutoFit/>
          </a:bodyPr>
          <a:lstStyle/>
          <a:p>
            <a:r>
              <a:rPr lang="en-US" sz="900" dirty="0"/>
              <a:t>T</a:t>
            </a:r>
            <a:r>
              <a:rPr lang="en-TW" sz="900" dirty="0"/>
              <a:t>ransaction Costs</a:t>
            </a:r>
          </a:p>
        </p:txBody>
      </p:sp>
      <p:cxnSp>
        <p:nvCxnSpPr>
          <p:cNvPr id="15" name="Straight Arrow Connector 14">
            <a:extLst>
              <a:ext uri="{FF2B5EF4-FFF2-40B4-BE49-F238E27FC236}">
                <a16:creationId xmlns:a16="http://schemas.microsoft.com/office/drawing/2014/main" id="{2FEBD7B1-477B-EF47-AB47-92CF23650FA1}"/>
              </a:ext>
            </a:extLst>
          </p:cNvPr>
          <p:cNvCxnSpPr>
            <a:cxnSpLocks/>
          </p:cNvCxnSpPr>
          <p:nvPr/>
        </p:nvCxnSpPr>
        <p:spPr>
          <a:xfrm>
            <a:off x="7366937" y="1979940"/>
            <a:ext cx="0" cy="2206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F6F5E-8AA5-6546-A8F6-DA2671BD5E11}"/>
              </a:ext>
            </a:extLst>
          </p:cNvPr>
          <p:cNvCxnSpPr>
            <a:cxnSpLocks/>
          </p:cNvCxnSpPr>
          <p:nvPr/>
        </p:nvCxnSpPr>
        <p:spPr>
          <a:xfrm>
            <a:off x="6180484"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1A1BB9-8AFC-924D-8888-16CB19D9F895}"/>
              </a:ext>
            </a:extLst>
          </p:cNvPr>
          <p:cNvSpPr txBox="1"/>
          <p:nvPr/>
        </p:nvSpPr>
        <p:spPr>
          <a:xfrm>
            <a:off x="7427393" y="1974849"/>
            <a:ext cx="1114408" cy="230832"/>
          </a:xfrm>
          <a:prstGeom prst="rect">
            <a:avLst/>
          </a:prstGeom>
          <a:noFill/>
        </p:spPr>
        <p:txBody>
          <a:bodyPr wrap="square" rtlCol="0">
            <a:spAutoFit/>
          </a:bodyPr>
          <a:lstStyle/>
          <a:p>
            <a:r>
              <a:rPr lang="en-US" sz="900" dirty="0"/>
              <a:t>T</a:t>
            </a:r>
            <a:r>
              <a:rPr lang="en-TW" sz="900" dirty="0"/>
              <a:t>ransaction Costs</a:t>
            </a:r>
          </a:p>
        </p:txBody>
      </p:sp>
      <p:sp>
        <p:nvSpPr>
          <p:cNvPr id="4" name="Slide Number Placeholder 3">
            <a:extLst>
              <a:ext uri="{FF2B5EF4-FFF2-40B4-BE49-F238E27FC236}">
                <a16:creationId xmlns:a16="http://schemas.microsoft.com/office/drawing/2014/main" id="{36D85A5B-125F-3C43-A238-09315A4838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593822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63874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fontScale="90000"/>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系统设计方法论</a:t>
            </a:r>
            <a:r>
              <a:rPr lang="zh-CN" altLang="en-US" sz="1799"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1799" dirty="0">
                <a:solidFill>
                  <a:srgbClr val="C00000"/>
                </a:solidFill>
                <a:latin typeface="STXinwei" panose="02010800040101010101" pitchFamily="2" charset="-122"/>
                <a:ea typeface="STXinwei" panose="02010800040101010101" pitchFamily="2" charset="-122"/>
                <a:cs typeface="Arial" charset="0"/>
              </a:rPr>
            </a:br>
            <a:r>
              <a:rPr lang="en-US" altLang="zh-CN" sz="1799" dirty="0">
                <a:solidFill>
                  <a:srgbClr val="C00000"/>
                </a:solidFill>
                <a:latin typeface="STXinwei" panose="02010800040101010101" pitchFamily="2" charset="-122"/>
                <a:ea typeface="STXinwei" panose="02010800040101010101" pitchFamily="2" charset="-122"/>
                <a:cs typeface="Arial" charset="0"/>
              </a:rPr>
              <a:t>(Patrick &amp; </a:t>
            </a:r>
            <a:r>
              <a:rPr lang="en-US" altLang="zh-CN" sz="1799" dirty="0" err="1">
                <a:solidFill>
                  <a:srgbClr val="C00000"/>
                </a:solidFill>
                <a:latin typeface="STXinwei" panose="02010800040101010101" pitchFamily="2" charset="-122"/>
                <a:ea typeface="STXinwei" panose="02010800040101010101" pitchFamily="2" charset="-122"/>
                <a:cs typeface="Arial" charset="0"/>
              </a:rPr>
              <a:t>Radhia</a:t>
            </a:r>
            <a:r>
              <a:rPr lang="en-US" altLang="zh-CN" sz="1799" dirty="0">
                <a:solidFill>
                  <a:srgbClr val="C00000"/>
                </a:solidFill>
                <a:latin typeface="STXinwei" panose="02010800040101010101" pitchFamily="2" charset="-122"/>
                <a:ea typeface="STXinwei" panose="02010800040101010101" pitchFamily="2" charset="-122"/>
                <a:cs typeface="Arial" charset="0"/>
              </a:rPr>
              <a:t> </a:t>
            </a:r>
            <a:r>
              <a:rPr lang="en-US" altLang="zh-CN" sz="1799" dirty="0" err="1">
                <a:solidFill>
                  <a:srgbClr val="C00000"/>
                </a:solidFill>
                <a:latin typeface="STXinwei" panose="02010800040101010101" pitchFamily="2" charset="-122"/>
                <a:ea typeface="STXinwei" panose="02010800040101010101" pitchFamily="2" charset="-122"/>
                <a:cs typeface="Arial" charset="0"/>
              </a:rPr>
              <a:t>Cousot</a:t>
            </a:r>
            <a:r>
              <a:rPr lang="zh-CN" altLang="en-US" sz="1799"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1799" dirty="0">
                <a:solidFill>
                  <a:srgbClr val="C00000"/>
                </a:solidFill>
                <a:latin typeface="STXinwei" panose="02010800040101010101" pitchFamily="2" charset="-122"/>
                <a:ea typeface="STXinwei" panose="02010800040101010101" pitchFamily="2" charset="-122"/>
                <a:cs typeface="Arial" charset="0"/>
              </a:rPr>
              <a:t>)</a:t>
            </a:r>
            <a:endParaRPr sz="17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164928" y="2365514"/>
            <a:ext cx="1120763" cy="1120763"/>
          </a:xfrm>
          <a:prstGeom prst="rect">
            <a:avLst/>
          </a:prstGeom>
          <a:noFill/>
          <a:ln>
            <a:noFill/>
          </a:ln>
        </p:spPr>
      </p:pic>
      <p:sp>
        <p:nvSpPr>
          <p:cNvPr id="156" name="Google Shape;156;p31"/>
          <p:cNvSpPr txBox="1"/>
          <p:nvPr/>
        </p:nvSpPr>
        <p:spPr>
          <a:xfrm>
            <a:off x="752039" y="763006"/>
            <a:ext cx="1946540"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399" b="1">
              <a:solidFill>
                <a:srgbClr val="0B5394"/>
              </a:solidFill>
              <a:latin typeface="Lato"/>
              <a:ea typeface="Lato"/>
              <a:cs typeface="Lato"/>
              <a:sym typeface="Lato"/>
            </a:endParaRPr>
          </a:p>
        </p:txBody>
      </p:sp>
      <p:sp>
        <p:nvSpPr>
          <p:cNvPr id="157" name="Google Shape;157;p31"/>
          <p:cNvSpPr txBox="1"/>
          <p:nvPr/>
        </p:nvSpPr>
        <p:spPr>
          <a:xfrm>
            <a:off x="3779507" y="763006"/>
            <a:ext cx="152940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399" b="1">
              <a:solidFill>
                <a:srgbClr val="1C4587"/>
              </a:solidFill>
              <a:latin typeface="Lato"/>
              <a:ea typeface="Lato"/>
              <a:cs typeface="Lato"/>
              <a:sym typeface="Lato"/>
            </a:endParaRPr>
          </a:p>
        </p:txBody>
      </p:sp>
      <p:sp>
        <p:nvSpPr>
          <p:cNvPr id="158" name="Google Shape;158;p31"/>
          <p:cNvSpPr txBox="1"/>
          <p:nvPr/>
        </p:nvSpPr>
        <p:spPr>
          <a:xfrm>
            <a:off x="6478953" y="763006"/>
            <a:ext cx="188716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399" b="1">
              <a:solidFill>
                <a:srgbClr val="1C4587"/>
              </a:solidFill>
              <a:latin typeface="Lato"/>
              <a:ea typeface="Lato"/>
              <a:cs typeface="Lato"/>
              <a:sym typeface="Lato"/>
            </a:endParaRPr>
          </a:p>
        </p:txBody>
      </p:sp>
      <p:cxnSp>
        <p:nvCxnSpPr>
          <p:cNvPr id="159" name="Google Shape;159;p31"/>
          <p:cNvCxnSpPr/>
          <p:nvPr/>
        </p:nvCxnSpPr>
        <p:spPr>
          <a:xfrm>
            <a:off x="3174469" y="1703427"/>
            <a:ext cx="10796" cy="1735722"/>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78953" y="2325105"/>
            <a:ext cx="1887163" cy="1356239"/>
          </a:xfrm>
          <a:prstGeom prst="rect">
            <a:avLst/>
          </a:prstGeom>
          <a:noFill/>
          <a:ln>
            <a:noFill/>
          </a:ln>
        </p:spPr>
      </p:pic>
      <p:pic>
        <p:nvPicPr>
          <p:cNvPr id="161" name="Google Shape;161;p31"/>
          <p:cNvPicPr preferRelativeResize="0"/>
          <p:nvPr/>
        </p:nvPicPr>
        <p:blipFill>
          <a:blip r:embed="rId8">
            <a:alphaModFix/>
          </a:blip>
          <a:stretch>
            <a:fillRect/>
          </a:stretch>
        </p:blipFill>
        <p:spPr>
          <a:xfrm>
            <a:off x="3381963" y="2292434"/>
            <a:ext cx="2324472" cy="1355945"/>
          </a:xfrm>
          <a:prstGeom prst="rect">
            <a:avLst/>
          </a:prstGeom>
          <a:noFill/>
          <a:ln>
            <a:noFill/>
          </a:ln>
        </p:spPr>
      </p:pic>
      <p:cxnSp>
        <p:nvCxnSpPr>
          <p:cNvPr id="162" name="Google Shape;162;p31"/>
          <p:cNvCxnSpPr/>
          <p:nvPr/>
        </p:nvCxnSpPr>
        <p:spPr>
          <a:xfrm>
            <a:off x="5903127" y="1672076"/>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836198" y="1209819"/>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可靠性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3705833" y="1219271"/>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精确性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6584171" y="1221052"/>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zh-CN" altLang="en-TW" sz="2399" dirty="0">
                <a:latin typeface="STXinwei" panose="02010800040101010101" pitchFamily="2" charset="-122"/>
                <a:ea typeface="STXinwei" panose="02010800040101010101" pitchFamily="2" charset="-122"/>
              </a:rPr>
              <a:t>可</a:t>
            </a:r>
            <a:r>
              <a:rPr lang="zh-CN" altLang="en-US" sz="2399" dirty="0">
                <a:latin typeface="STXinwei" panose="02010800040101010101" pitchFamily="2" charset="-122"/>
                <a:ea typeface="STXinwei" panose="02010800040101010101" pitchFamily="2" charset="-122"/>
              </a:rPr>
              <a:t>终止）</a:t>
            </a:r>
            <a:endParaRPr lang="en-TW" sz="23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3030208" y="3763085"/>
            <a:ext cx="3080409" cy="738664"/>
          </a:xfrm>
          <a:prstGeom prst="rect">
            <a:avLst/>
          </a:prstGeom>
          <a:noFill/>
        </p:spPr>
        <p:txBody>
          <a:bodyPr wrap="square" rtlCol="0">
            <a:spAutoFit/>
          </a:bodyPr>
          <a:lstStyle/>
          <a:p>
            <a:pPr lvl="1" algn="ctr"/>
            <a:r>
              <a:rPr lang="zh-CN" altLang="en-US" sz="1050" dirty="0">
                <a:latin typeface="STXinwei" panose="02010800040101010101" pitchFamily="2" charset="-122"/>
                <a:ea typeface="STXinwei" panose="02010800040101010101" pitchFamily="2" charset="-122"/>
              </a:rPr>
              <a:t>标示语义</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命名空间</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的精确程度</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可根据应用场景的需求，</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即时地调用可供决策的</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6320309" y="4090475"/>
            <a:ext cx="2204451" cy="415498"/>
          </a:xfrm>
          <a:prstGeom prst="rect">
            <a:avLst/>
          </a:prstGeom>
          <a:noFill/>
        </p:spPr>
        <p:txBody>
          <a:bodyPr wrap="none" rtlCol="0">
            <a:spAutoFit/>
          </a:bodyPr>
          <a:lstStyle/>
          <a:p>
            <a:pPr lvl="1" algn="ctr"/>
            <a:r>
              <a:rPr lang="zh-CN" altLang="en-US" sz="1050" dirty="0">
                <a:latin typeface="STXinwei" panose="02010800040101010101" pitchFamily="2" charset="-122"/>
                <a:ea typeface="STXinwei" panose="02010800040101010101" pitchFamily="2" charset="-122"/>
              </a:rPr>
              <a:t>在有限的时间与计算资源内</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06817" y="3879777"/>
            <a:ext cx="1636987"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系统建模所描述的</a:t>
            </a:r>
          </a:p>
          <a:p>
            <a:pPr algn="ct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假设</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与</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断言</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Assumptions/Assertions</a:t>
            </a:r>
            <a:r>
              <a:rPr 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596354" y="1810242"/>
            <a:ext cx="2486578" cy="415498"/>
          </a:xfrm>
          <a:prstGeom prst="rect">
            <a:avLst/>
          </a:prstGeom>
          <a:noFill/>
        </p:spPr>
        <p:txBody>
          <a:bodyPr wrap="none" rtlCol="0">
            <a:spAutoFit/>
          </a:bodyPr>
          <a:lstStyle/>
          <a:p>
            <a:r>
              <a:rPr lang="en-US" sz="1050" dirty="0"/>
              <a:t>Soundness: All provable truth are true;</a:t>
            </a:r>
          </a:p>
          <a:p>
            <a:r>
              <a:rPr lang="en-US" sz="105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6110616" y="1810242"/>
            <a:ext cx="3565400" cy="415498"/>
          </a:xfrm>
          <a:prstGeom prst="rect">
            <a:avLst/>
          </a:prstGeom>
          <a:noFill/>
        </p:spPr>
        <p:txBody>
          <a:bodyPr wrap="none" rtlCol="0">
            <a:spAutoFit/>
          </a:bodyPr>
          <a:lstStyle/>
          <a:p>
            <a:r>
              <a:rPr lang="en-US" sz="1050" dirty="0"/>
              <a:t>Terminable: The program of interest eventually stops;</a:t>
            </a:r>
          </a:p>
          <a:p>
            <a:r>
              <a:rPr lang="en-US" sz="105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3179867" y="1897507"/>
            <a:ext cx="3175869" cy="253916"/>
          </a:xfrm>
          <a:prstGeom prst="rect">
            <a:avLst/>
          </a:prstGeom>
          <a:noFill/>
        </p:spPr>
        <p:txBody>
          <a:bodyPr wrap="none" rtlCol="0">
            <a:spAutoFit/>
          </a:bodyPr>
          <a:lstStyle/>
          <a:p>
            <a:r>
              <a:rPr lang="en-US" sz="105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401412" y="129043"/>
            <a:ext cx="647794" cy="633964"/>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7105874" y="190530"/>
            <a:ext cx="633320" cy="63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353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44921" y="761008"/>
            <a:ext cx="3068329" cy="2600224"/>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所有的数据类型均为偏序集</a:t>
            </a:r>
            <a:br>
              <a:rPr lang="en-US" sz="1799" dirty="0">
                <a:solidFill>
                  <a:srgbClr val="C00000"/>
                </a:solidFill>
                <a:latin typeface="STXinwei" panose="02010800040101010101" pitchFamily="2" charset="-122"/>
                <a:ea typeface="STXinwei" panose="02010800040101010101" pitchFamily="2" charset="-122"/>
              </a:rPr>
            </a:br>
            <a:r>
              <a:rPr lang="zh-CN" altLang="en-US" sz="1799" dirty="0">
                <a:latin typeface="STXinwei" panose="02010800040101010101" pitchFamily="2" charset="-122"/>
                <a:ea typeface="STXinwei" panose="02010800040101010101" pitchFamily="2" charset="-122"/>
              </a:rPr>
              <a:t>（偏序集由</a:t>
            </a:r>
            <a:r>
              <a:rPr lang="zh-CN" altLang="en-US" sz="1799" dirty="0">
                <a:solidFill>
                  <a:srgbClr val="FF0000"/>
                </a:solidFill>
                <a:latin typeface="STXinwei" panose="02010800040101010101" pitchFamily="2" charset="-122"/>
                <a:ea typeface="STXinwei" panose="02010800040101010101" pitchFamily="2" charset="-122"/>
              </a:rPr>
              <a:t>有向关系</a:t>
            </a:r>
            <a:r>
              <a:rPr lang="zh-CN" altLang="en-US" sz="1799" dirty="0">
                <a:latin typeface="STXinwei" panose="02010800040101010101" pitchFamily="2" charset="-122"/>
                <a:ea typeface="STXinwei" panose="02010800040101010101" pitchFamily="2" charset="-122"/>
              </a:rPr>
              <a:t>所构成）</a:t>
            </a:r>
            <a:endParaRPr lang="en-US" sz="1799" dirty="0">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605452" y="738679"/>
            <a:ext cx="1933097" cy="314979"/>
          </a:xfrm>
        </p:spPr>
        <p:txBody>
          <a:bodyPr>
            <a:normAutofit fontScale="70000" lnSpcReduction="20000"/>
          </a:bodyPr>
          <a:lstStyle/>
          <a:p>
            <a:pPr marL="114251" indent="0" algn="ctr">
              <a:buNone/>
            </a:pPr>
            <a:r>
              <a:rPr lang="en-US" sz="1349" b="1" dirty="0" err="1">
                <a:latin typeface="STXinwei" panose="02010800040101010101" pitchFamily="2" charset="-122"/>
                <a:ea typeface="STXinwei" panose="02010800040101010101" pitchFamily="2" charset="-122"/>
              </a:rPr>
              <a:t>万用性</a:t>
            </a:r>
            <a:r>
              <a:rPr lang="en-US" altLang="zh-CN"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a:defRPr/>
            </a:pPr>
            <a:fld id="{00000000-1234-1234-1234-123412341234}" type="slidenum">
              <a:rPr lang="en" sz="999">
                <a:solidFill>
                  <a:srgbClr val="595959"/>
                </a:solidFill>
              </a:rPr>
              <a:pPr defTabSz="914012">
                <a:defRPr/>
              </a:pPr>
              <a:t>30</a:t>
            </a:fld>
            <a:endParaRPr lang="en" sz="999" dirty="0">
              <a:solidFill>
                <a:srgbClr val="595959"/>
              </a:solidFil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82346" y="1661122"/>
            <a:ext cx="1030174" cy="13345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6602754" y="3279949"/>
            <a:ext cx="1622560"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Image Source: </a:t>
            </a:r>
            <a:r>
              <a:rPr lang="en-TW" sz="1050" dirty="0">
                <a:latin typeface="STXinwei" panose="02010800040101010101" pitchFamily="2" charset="-122"/>
                <a:ea typeface="STXinwei" panose="02010800040101010101" pitchFamily="2" charset="-122"/>
                <a:hlinkClick r:id="rId3"/>
              </a:rPr>
              <a:t>Wikipedia</a:t>
            </a:r>
            <a:endParaRPr lang="en-TW" sz="1050"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9733" y="3679001"/>
            <a:ext cx="2654934" cy="1126892"/>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6467089" y="3047770"/>
            <a:ext cx="187262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3049047" y="1176126"/>
            <a:ext cx="3094006" cy="2811236"/>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6264293" y="818475"/>
            <a:ext cx="2666114"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通过标示/数学语义的研究</a:t>
            </a:r>
          </a:p>
          <a:p>
            <a:pPr algn="ctr"/>
            <a:r>
              <a:rPr lang="zh-CN" altLang="en-US"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Denotational/Mathematical Semantics</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将计算方法论从</a:t>
            </a:r>
          </a:p>
          <a:p>
            <a:pPr algn="ctr"/>
            <a:r>
              <a:rPr lang="en-TW" sz="105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159598" y="2249857"/>
            <a:ext cx="2838975"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200" dirty="0">
                <a:solidFill>
                  <a:srgbClr val="0070C0"/>
                </a:solidFill>
                <a:latin typeface="STXinwei" panose="02010800040101010101" pitchFamily="2" charset="-122"/>
                <a:ea typeface="STXinwei" panose="02010800040101010101" pitchFamily="2" charset="-122"/>
                <a:cs typeface="Lato"/>
                <a:sym typeface="Lato"/>
              </a:rPr>
              <a:t>1:</a:t>
            </a:r>
            <a:r>
              <a:rPr lang="zh-CN" altLang="en-US" sz="1200" dirty="0">
                <a:solidFill>
                  <a:srgbClr val="0070C0"/>
                </a:solidFill>
                <a:latin typeface="STXinwei" panose="02010800040101010101" pitchFamily="2" charset="-122"/>
                <a:ea typeface="STXinwei" panose="02010800040101010101" pitchFamily="2" charset="-122"/>
                <a:cs typeface="Lato"/>
                <a:sym typeface="Lato"/>
              </a:rPr>
              <a:t>一个数据类型对应于一个偏序集</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697111" y="4167282"/>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US" sz="12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200" dirty="0">
                <a:solidFill>
                  <a:srgbClr val="FF0000"/>
                </a:solidFill>
                <a:latin typeface="STXinwei" panose="02010800040101010101" pitchFamily="2" charset="-122"/>
                <a:ea typeface="STXinwei" panose="02010800040101010101" pitchFamily="2" charset="-122"/>
                <a:cs typeface="Lato"/>
                <a:sym typeface="Lato"/>
              </a:rPr>
              <a:t>“格”</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6873218" y="3563350"/>
            <a:ext cx="1497807" cy="1075669"/>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6452666" y="4683616"/>
            <a:ext cx="189667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7"/>
              </a:rPr>
              <a:t>Lambda Calculus</a:t>
            </a:r>
            <a:r>
              <a:rPr lang="zh-CN" altLang="en-US" sz="1050" dirty="0">
                <a:latin typeface="STXinwei" panose="02010800040101010101" pitchFamily="2" charset="-122"/>
                <a:ea typeface="STXinwei" panose="02010800040101010101" pitchFamily="2" charset="-122"/>
                <a:hlinkClick r:id="rId7"/>
              </a:rPr>
              <a:t> 的 前世今生</a:t>
            </a:r>
            <a:endParaRPr lang="en-TW" sz="1050"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2328789" y="4242447"/>
            <a:ext cx="4534521" cy="493253"/>
          </a:xfrm>
          <a:prstGeom prst="rect">
            <a:avLst/>
          </a:prstGeom>
        </p:spPr>
        <p:txBody>
          <a:bodyPr spcFirstLastPara="1" vert="horz" wrap="square" lIns="68542" tIns="68542" rIns="68542" bIns="68542"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14251" indent="0" algn="ctr">
              <a:buNone/>
            </a:pPr>
            <a:r>
              <a:rPr lang="en-US" sz="1349" b="1" dirty="0" err="1">
                <a:latin typeface="STXinwei" panose="02010800040101010101" pitchFamily="2" charset="-122"/>
                <a:ea typeface="STXinwei" panose="02010800040101010101" pitchFamily="2" charset="-122"/>
              </a:rPr>
              <a:t>偏序集</a:t>
            </a:r>
            <a:r>
              <a:rPr lang="zh-CN" altLang="en-US"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 Partially Ordered Sets/Lattice(</a:t>
            </a:r>
            <a:r>
              <a:rPr lang="en-US" sz="1349" b="1" dirty="0" err="1">
                <a:latin typeface="STXinwei" panose="02010800040101010101" pitchFamily="2" charset="-122"/>
                <a:ea typeface="STXinwei" panose="02010800040101010101" pitchFamily="2" charset="-122"/>
              </a:rPr>
              <a:t>格</a:t>
            </a:r>
            <a:r>
              <a:rPr lang="en-US" sz="1349"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4640992" y="1017692"/>
            <a:ext cx="962123" cy="253916"/>
          </a:xfrm>
          <a:prstGeom prst="rect">
            <a:avLst/>
          </a:prstGeom>
          <a:noFill/>
        </p:spPr>
        <p:txBody>
          <a:bodyPr wrap="none" rtlCol="0">
            <a:spAutoFit/>
          </a:bodyPr>
          <a:lstStyle/>
          <a:p>
            <a:r>
              <a:rPr lang="en-US" sz="1050" dirty="0" err="1">
                <a:latin typeface="STXinwei" panose="02010800040101010101" pitchFamily="2" charset="-122"/>
                <a:ea typeface="STXinwei" panose="02010800040101010101" pitchFamily="2" charset="-122"/>
              </a:rPr>
              <a:t>并</a:t>
            </a:r>
            <a:r>
              <a:rPr lang="en-US" sz="1050" dirty="0">
                <a:latin typeface="STXinwei" panose="02010800040101010101" pitchFamily="2" charset="-122"/>
                <a:ea typeface="STXinwei" panose="02010800040101010101" pitchFamily="2" charset="-122"/>
              </a:rPr>
              <a:t> </a:t>
            </a:r>
            <a:r>
              <a:rPr lang="en-TW" sz="1050" dirty="0"/>
              <a:t>(Join/Top</a:t>
            </a:r>
            <a:r>
              <a:rPr lang="en-US" sz="1050" dirty="0">
                <a:latin typeface="STXinwei" panose="02010800040101010101" pitchFamily="2" charset="-122"/>
                <a:ea typeface="STXinwei" panose="02010800040101010101" pitchFamily="2" charset="-122"/>
              </a:rPr>
              <a:t>)</a:t>
            </a:r>
            <a:endParaRPr lang="en-TW" sz="1050"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4673103" y="3690483"/>
            <a:ext cx="1207382" cy="253916"/>
          </a:xfrm>
          <a:prstGeom prst="rect">
            <a:avLst/>
          </a:prstGeom>
          <a:noFill/>
        </p:spPr>
        <p:txBody>
          <a:bodyPr wrap="none" rtlCol="0">
            <a:spAutoFit/>
          </a:bodyPr>
          <a:lstStyle/>
          <a:p>
            <a:r>
              <a:rPr lang="en-US" sz="1050" dirty="0" err="1">
                <a:latin typeface="STXinwei" panose="02010800040101010101" pitchFamily="2" charset="-122"/>
                <a:ea typeface="STXinwei" panose="02010800040101010101" pitchFamily="2" charset="-122"/>
              </a:rPr>
              <a:t>交</a:t>
            </a:r>
            <a:r>
              <a:rPr lang="en-US" sz="1050" dirty="0">
                <a:latin typeface="STXinwei" panose="02010800040101010101" pitchFamily="2" charset="-122"/>
                <a:ea typeface="STXinwei" panose="02010800040101010101" pitchFamily="2" charset="-122"/>
              </a:rPr>
              <a:t> </a:t>
            </a:r>
            <a:r>
              <a:rPr lang="en-TW" sz="1050" dirty="0"/>
              <a:t>(Meet/Bottom</a:t>
            </a:r>
            <a:r>
              <a:rPr lang="en-US" sz="1050" dirty="0">
                <a:latin typeface="STXinwei" panose="02010800040101010101" pitchFamily="2" charset="-122"/>
                <a:ea typeface="STXinwei" panose="02010800040101010101" pitchFamily="2" charset="-122"/>
              </a:rPr>
              <a:t>)</a:t>
            </a:r>
            <a:endParaRPr lang="en-TW" sz="1050" dirty="0"/>
          </a:p>
        </p:txBody>
      </p:sp>
      <p:sp>
        <p:nvSpPr>
          <p:cNvPr id="20" name="TextBox 19">
            <a:extLst>
              <a:ext uri="{FF2B5EF4-FFF2-40B4-BE49-F238E27FC236}">
                <a16:creationId xmlns:a16="http://schemas.microsoft.com/office/drawing/2014/main" id="{4A8B775B-1421-5049-BC94-EBA5F2D36E0B}"/>
              </a:ext>
            </a:extLst>
          </p:cNvPr>
          <p:cNvSpPr txBox="1"/>
          <p:nvPr/>
        </p:nvSpPr>
        <p:spPr>
          <a:xfrm>
            <a:off x="3141059" y="1100090"/>
            <a:ext cx="1454244" cy="230832"/>
          </a:xfrm>
          <a:prstGeom prst="rect">
            <a:avLst/>
          </a:prstGeom>
          <a:noFill/>
        </p:spPr>
        <p:txBody>
          <a:bodyPr wrap="none" rtlCol="0">
            <a:spAutoFit/>
          </a:bodyPr>
          <a:lstStyle/>
          <a:p>
            <a:r>
              <a:rPr lang="en-US" sz="900" dirty="0"/>
              <a:t>l</a:t>
            </a:r>
            <a:r>
              <a:rPr lang="en-TW" sz="900" dirty="0"/>
              <a:t>owest upper bound (lub)</a:t>
            </a:r>
          </a:p>
        </p:txBody>
      </p:sp>
      <p:sp>
        <p:nvSpPr>
          <p:cNvPr id="21" name="TextBox 20">
            <a:extLst>
              <a:ext uri="{FF2B5EF4-FFF2-40B4-BE49-F238E27FC236}">
                <a16:creationId xmlns:a16="http://schemas.microsoft.com/office/drawing/2014/main" id="{537F18FE-0B41-2741-A97E-8BB5CCE6B3BC}"/>
              </a:ext>
            </a:extLst>
          </p:cNvPr>
          <p:cNvSpPr txBox="1"/>
          <p:nvPr/>
        </p:nvSpPr>
        <p:spPr>
          <a:xfrm>
            <a:off x="3113250" y="3703096"/>
            <a:ext cx="1524776" cy="230832"/>
          </a:xfrm>
          <a:prstGeom prst="rect">
            <a:avLst/>
          </a:prstGeom>
          <a:noFill/>
        </p:spPr>
        <p:txBody>
          <a:bodyPr wrap="none" rtlCol="0">
            <a:spAutoFit/>
          </a:bodyPr>
          <a:lstStyle/>
          <a:p>
            <a:r>
              <a:rPr lang="en-US" sz="900" dirty="0"/>
              <a:t>greatest</a:t>
            </a:r>
            <a:r>
              <a:rPr lang="en-TW" sz="900" dirty="0"/>
              <a:t> lower bound (glb)</a:t>
            </a:r>
          </a:p>
        </p:txBody>
      </p:sp>
    </p:spTree>
    <p:extLst>
      <p:ext uri="{BB962C8B-B14F-4D97-AF65-F5344CB8AC3E}">
        <p14:creationId xmlns:p14="http://schemas.microsoft.com/office/powerpoint/2010/main" val="2165007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3915907" y="2289960"/>
            <a:ext cx="1312287" cy="553884"/>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389" tIns="91389" rIns="91389" bIns="91389" anchor="ctr" anchorCtr="0">
            <a:noAutofit/>
          </a:bodyPr>
          <a:lstStyle/>
          <a:p>
            <a:pPr algn="ctr">
              <a:buClr>
                <a:schemeClr val="dk1"/>
              </a:buClr>
              <a:buSzPts val="1100"/>
            </a:pPr>
            <a:r>
              <a:rPr lang="en-TW" sz="1799" b="1" dirty="0">
                <a:solidFill>
                  <a:schemeClr val="dk1"/>
                </a:solidFill>
                <a:latin typeface="STXinwei" panose="02010800040101010101" pitchFamily="2" charset="-122"/>
                <a:ea typeface="STXinwei" panose="02010800040101010101" pitchFamily="2" charset="-122"/>
                <a:cs typeface="Lato"/>
                <a:sym typeface="Lato"/>
              </a:rPr>
              <a:t>现在</a:t>
            </a:r>
            <a:endParaRPr sz="1050"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312487" y="269832"/>
            <a:ext cx="8517273" cy="380147"/>
          </a:xfrm>
          <a:prstGeom prst="rect">
            <a:avLst/>
          </a:prstGeom>
        </p:spPr>
        <p:txBody>
          <a:bodyPr spcFirstLastPara="1" vert="horz" wrap="square" lIns="91389" tIns="91389" rIns="91389" bIns="91389" rtlCol="0" anchor="t" anchorCtr="0">
            <a:normAutofit fontScale="90000"/>
          </a:bodyPr>
          <a:lstStyle/>
          <a:p>
            <a:pPr algn="ctr"/>
            <a:r>
              <a:rPr lang="en-TW" sz="1799" b="1" dirty="0">
                <a:solidFill>
                  <a:srgbClr val="C00000"/>
                </a:solidFill>
                <a:uFill>
                  <a:noFill/>
                </a:uFill>
                <a:latin typeface="STXinwei" panose="02010800040101010101" pitchFamily="2" charset="-122"/>
                <a:ea typeface="STXinwei" panose="02010800040101010101" pitchFamily="2" charset="-122"/>
              </a:rPr>
              <a:t>现有数据的</a:t>
            </a:r>
            <a:r>
              <a:rPr lang="zh-CN" altLang="en-US" sz="1799" b="1" dirty="0">
                <a:solidFill>
                  <a:srgbClr val="C00000"/>
                </a:solidFill>
                <a:uFill>
                  <a:noFill/>
                </a:uFill>
                <a:latin typeface="STXinwei" panose="02010800040101010101" pitchFamily="2" charset="-122"/>
                <a:ea typeface="STXinwei" panose="02010800040101010101" pitchFamily="2" charset="-122"/>
              </a:rPr>
              <a:t>影响范围可被抽象编码为局部时空区间的“格”</a:t>
            </a:r>
            <a:endParaRPr sz="1799"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4082669" y="1133638"/>
            <a:ext cx="978660" cy="388474"/>
          </a:xfrm>
          <a:prstGeom prst="rect">
            <a:avLst/>
          </a:prstGeom>
          <a:noFill/>
          <a:ln>
            <a:noFill/>
          </a:ln>
        </p:spPr>
        <p:txBody>
          <a:bodyPr spcFirstLastPara="1" wrap="square" lIns="91389" tIns="91389" rIns="91389" bIns="91389" anchor="ctr" anchorCtr="0">
            <a:noAutofit/>
          </a:bodyPr>
          <a:lstStyle/>
          <a:p>
            <a:pPr algn="ctr"/>
            <a:r>
              <a:rPr lang="en-US" sz="1799" b="1" dirty="0" err="1">
                <a:solidFill>
                  <a:srgbClr val="0070C0"/>
                </a:solidFill>
                <a:latin typeface="STXinwei" panose="02010800040101010101" pitchFamily="2" charset="-122"/>
                <a:ea typeface="STXinwei" panose="02010800040101010101" pitchFamily="2" charset="-122"/>
                <a:cs typeface="Lato"/>
                <a:sym typeface="Lato"/>
              </a:rPr>
              <a:t>未来</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3915808" y="3653763"/>
            <a:ext cx="1312287" cy="281590"/>
          </a:xfrm>
          <a:prstGeom prst="rect">
            <a:avLst/>
          </a:prstGeom>
          <a:noFill/>
          <a:ln>
            <a:noFill/>
          </a:ln>
        </p:spPr>
        <p:txBody>
          <a:bodyPr spcFirstLastPara="1" wrap="square" lIns="91389" tIns="91389" rIns="91389" bIns="91389" anchor="ctr" anchorCtr="0">
            <a:noAutofit/>
          </a:bodyPr>
          <a:lstStyle/>
          <a:p>
            <a:pPr algn="ctr"/>
            <a:r>
              <a:rPr lang="en" sz="1799" b="1" dirty="0" err="1">
                <a:solidFill>
                  <a:srgbClr val="FF0000"/>
                </a:solidFill>
                <a:latin typeface="STXinwei" panose="02010800040101010101" pitchFamily="2" charset="-122"/>
                <a:ea typeface="STXinwei" panose="02010800040101010101" pitchFamily="2" charset="-122"/>
                <a:cs typeface="Lato"/>
                <a:sym typeface="Lato"/>
              </a:rPr>
              <a:t>过去</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5228194" y="835129"/>
            <a:ext cx="31991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716707" y="835129"/>
            <a:ext cx="31992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655856" y="2566902"/>
            <a:ext cx="3260051" cy="1993192"/>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5228194" y="2566902"/>
            <a:ext cx="3228264" cy="1993192"/>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929022" y="2257715"/>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579509" y="4690673"/>
            <a:ext cx="7984981" cy="31188"/>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3219734" y="4676874"/>
            <a:ext cx="2702778" cy="461434"/>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空间轴</a:t>
            </a:r>
            <a:r>
              <a:rPr lang="zh-CN" altLang="en-US" sz="1799" dirty="0">
                <a:latin typeface="STXinwei" panose="02010800040101010101" pitchFamily="2" charset="-122"/>
                <a:ea typeface="STXinwei" panose="02010800040101010101" pitchFamily="2" charset="-122"/>
                <a:cs typeface="Lato"/>
                <a:sym typeface="Lato"/>
              </a:rPr>
              <a:t> </a:t>
            </a:r>
            <a:r>
              <a:rPr lang="en-US" altLang="zh-CN" sz="1799" dirty="0">
                <a:latin typeface="STXinwei" panose="02010800040101010101" pitchFamily="2" charset="-122"/>
                <a:ea typeface="STXinwei" panose="02010800040101010101" pitchFamily="2" charset="-122"/>
                <a:cs typeface="Lato"/>
                <a:sym typeface="Lato"/>
              </a:rPr>
              <a:t>/</a:t>
            </a:r>
            <a:r>
              <a:rPr lang="zh-CN" altLang="en-US" sz="1799" dirty="0">
                <a:latin typeface="STXinwei" panose="02010800040101010101" pitchFamily="2" charset="-122"/>
                <a:ea typeface="STXinwei" panose="02010800040101010101" pitchFamily="2" charset="-122"/>
                <a:cs typeface="Lato"/>
                <a:sym typeface="Lato"/>
              </a:rPr>
              <a:t>方位命名空间</a:t>
            </a:r>
            <a:endParaRPr sz="1799"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267943" y="1466938"/>
            <a:ext cx="1700436" cy="1801549"/>
          </a:xfrm>
          <a:prstGeom prst="rect">
            <a:avLst/>
          </a:prstGeom>
          <a:noFill/>
          <a:ln>
            <a:noFill/>
          </a:ln>
        </p:spPr>
      </p:pic>
      <p:sp>
        <p:nvSpPr>
          <p:cNvPr id="214" name="Google Shape;214;p34"/>
          <p:cNvSpPr txBox="1"/>
          <p:nvPr/>
        </p:nvSpPr>
        <p:spPr>
          <a:xfrm>
            <a:off x="7099459" y="3292024"/>
            <a:ext cx="2037404" cy="553895"/>
          </a:xfrm>
          <a:prstGeom prst="rect">
            <a:avLst/>
          </a:prstGeom>
          <a:noFill/>
          <a:ln>
            <a:noFill/>
          </a:ln>
        </p:spPr>
        <p:txBody>
          <a:bodyPr spcFirstLastPara="1" wrap="square" lIns="91389" tIns="91389" rIns="91389" bIns="91389" anchor="t" anchorCtr="0">
            <a:spAutoFit/>
          </a:bodyPr>
          <a:lstStyle/>
          <a:p>
            <a:pPr algn="ctr"/>
            <a:r>
              <a:rPr lang="en" sz="1200" dirty="0">
                <a:latin typeface="STXinwei" panose="02010800040101010101" pitchFamily="2" charset="-122"/>
                <a:ea typeface="STXinwei" panose="02010800040101010101" pitchFamily="2" charset="-122"/>
                <a:cs typeface="Lato"/>
                <a:sym typeface="Lato"/>
              </a:rPr>
              <a:t>Image Source: </a:t>
            </a:r>
          </a:p>
          <a:p>
            <a:pPr algn="ctr"/>
            <a:r>
              <a:rPr lang="en" sz="12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2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2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2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2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706" y="1230096"/>
            <a:ext cx="529562" cy="529562"/>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5686521" y="2266489"/>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90230" y="1856248"/>
            <a:ext cx="391016" cy="2953270"/>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时</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间</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轴</a:t>
            </a:r>
            <a:endParaRPr lang="en" sz="1799" dirty="0">
              <a:latin typeface="STXinwei" panose="02010800040101010101" pitchFamily="2" charset="-122"/>
              <a:ea typeface="STXinwei" panose="02010800040101010101" pitchFamily="2" charset="-122"/>
              <a:cs typeface="Lato"/>
              <a:sym typeface="Lato"/>
            </a:endParaRPr>
          </a:p>
          <a:p>
            <a:pPr algn="ctr"/>
            <a:r>
              <a:rPr lang="en-US" altLang="zh-CN" sz="1799" dirty="0">
                <a:latin typeface="STXinwei" panose="02010800040101010101" pitchFamily="2" charset="-122"/>
                <a:ea typeface="STXinwei" panose="02010800040101010101" pitchFamily="2" charset="-122"/>
                <a:cs typeface="Lato"/>
                <a:sym typeface="Lato"/>
              </a:rPr>
              <a:t>/</a:t>
            </a:r>
          </a:p>
          <a:p>
            <a:pPr algn="ctr"/>
            <a:r>
              <a:rPr lang="zh-CN" altLang="en-US" sz="1799" dirty="0">
                <a:latin typeface="STXinwei" panose="02010800040101010101" pitchFamily="2" charset="-122"/>
                <a:ea typeface="STXinwei" panose="02010800040101010101" pitchFamily="2" charset="-122"/>
                <a:cs typeface="Lato"/>
                <a:sym typeface="Lato"/>
              </a:rPr>
              <a:t>时序命名空间</a:t>
            </a:r>
            <a:endParaRPr sz="1799"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579509" y="538933"/>
            <a:ext cx="0" cy="4151740"/>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470506" y="1442167"/>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5460205" y="1416466"/>
            <a:ext cx="218358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1613119" y="3362270"/>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5346464" y="3378883"/>
            <a:ext cx="2189967"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3658393" y="3859847"/>
            <a:ext cx="1825461"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FF0000"/>
                </a:solidFill>
                <a:latin typeface="STXinwei" panose="02010800040101010101" pitchFamily="2" charset="-122"/>
                <a:ea typeface="STXinwei" panose="02010800040101010101" pitchFamily="2" charset="-122"/>
                <a:cs typeface="Lato"/>
                <a:sym typeface="Lato"/>
              </a:rPr>
              <a:t>影响交互空间</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3854253" y="669917"/>
            <a:ext cx="1433740"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0070C0"/>
                </a:solidFill>
                <a:latin typeface="STXinwei" panose="02010800040101010101" pitchFamily="2" charset="-122"/>
                <a:ea typeface="STXinwei" panose="02010800040101010101" pitchFamily="2" charset="-122"/>
                <a:cs typeface="Lato"/>
                <a:sym typeface="Lato"/>
              </a:rPr>
              <a:t>影响空间</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164676" y="2843844"/>
            <a:ext cx="882542" cy="801883"/>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164677" y="1534210"/>
            <a:ext cx="854039" cy="775985"/>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931509" y="1598804"/>
            <a:ext cx="685532" cy="685532"/>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4976374" y="2960194"/>
            <a:ext cx="685532" cy="685532"/>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the big deal?</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Cybernetics organizes abstractions at different scales:</a:t>
            </a:r>
          </a:p>
          <a:p>
            <a:pPr lvl="1"/>
            <a:r>
              <a:rPr lang="en-US" dirty="0"/>
              <a:t>A formal/mathematically rigorous structure (</a:t>
            </a:r>
            <a:r>
              <a:rPr lang="en-US" dirty="0" err="1"/>
              <a:t>Poset</a:t>
            </a:r>
            <a:r>
              <a:rPr lang="en-US" dirty="0"/>
              <a:t>/Lattice)</a:t>
            </a:r>
          </a:p>
          <a:p>
            <a:pPr lvl="2"/>
            <a:r>
              <a:rPr lang="en-US" dirty="0"/>
              <a:t>Engineered solutions for Human-Machine Interfaces</a:t>
            </a:r>
          </a:p>
          <a:p>
            <a:pPr lvl="1"/>
            <a:r>
              <a:rPr lang="en-US" dirty="0"/>
              <a:t>Many complex ethical concerns becomes everyday decisions</a:t>
            </a:r>
          </a:p>
          <a:p>
            <a:pPr lvl="2"/>
            <a:r>
              <a:rPr lang="en-US" dirty="0"/>
              <a:t>Consensus must be reached a higher frequencies than before</a:t>
            </a:r>
          </a:p>
          <a:p>
            <a:pPr lvl="1"/>
            <a:r>
              <a:rPr lang="en-US" dirty="0"/>
              <a:t>Time and Space encoded with Controlling Mechanisms as the main theme</a:t>
            </a:r>
          </a:p>
          <a:p>
            <a:pPr lvl="1"/>
            <a:r>
              <a:rPr lang="en-US" dirty="0"/>
              <a:t>Automated Verification Tools is now available (K-Framework mentioned later)</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3368908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Recognizing the Fact</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2BC6E89D-DAD6-FE41-A5C1-2ACDF024F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110462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374485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
        <p:nvSpPr>
          <p:cNvPr id="10" name="Slide Number Placeholder 9">
            <a:extLst>
              <a:ext uri="{FF2B5EF4-FFF2-40B4-BE49-F238E27FC236}">
                <a16:creationId xmlns:a16="http://schemas.microsoft.com/office/drawing/2014/main" id="{1800590B-6933-7F4B-AD99-608D2C1D05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3710016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Slide Number Placeholder 2">
            <a:extLst>
              <a:ext uri="{FF2B5EF4-FFF2-40B4-BE49-F238E27FC236}">
                <a16:creationId xmlns:a16="http://schemas.microsoft.com/office/drawing/2014/main" id="{096537D9-BFC2-FE4C-9D08-E43FC4C33A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82272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B182B0A6-696A-1640-B425-4D4EBAD1A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2043666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6EFACDBF-5F41-984A-8307-2DC6C7A6A1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873089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3551790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92874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For Concurrent Systems (</a:t>
            </a:r>
            <a:r>
              <a:rPr lang="en-US" dirty="0">
                <a:hlinkClick r:id="rId3"/>
              </a:rPr>
              <a:t>𝞹-calculus</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11" name="Picture 10">
            <a:extLst>
              <a:ext uri="{FF2B5EF4-FFF2-40B4-BE49-F238E27FC236}">
                <a16:creationId xmlns:a16="http://schemas.microsoft.com/office/drawing/2014/main" id="{920C0F0F-73FB-9F4F-98EF-B9976C938FE3}"/>
              </a:ext>
            </a:extLst>
          </p:cNvPr>
          <p:cNvPicPr>
            <a:picLocks noChangeAspect="1"/>
          </p:cNvPicPr>
          <p:nvPr/>
        </p:nvPicPr>
        <p:blipFill>
          <a:blip r:embed="rId4"/>
          <a:stretch>
            <a:fillRect/>
          </a:stretch>
        </p:blipFill>
        <p:spPr>
          <a:xfrm>
            <a:off x="1938699" y="1139770"/>
            <a:ext cx="5601060" cy="1376604"/>
          </a:xfrm>
          <a:prstGeom prst="rect">
            <a:avLst/>
          </a:prstGeom>
        </p:spPr>
      </p:pic>
      <p:pic>
        <p:nvPicPr>
          <p:cNvPr id="15" name="Picture 14">
            <a:extLst>
              <a:ext uri="{FF2B5EF4-FFF2-40B4-BE49-F238E27FC236}">
                <a16:creationId xmlns:a16="http://schemas.microsoft.com/office/drawing/2014/main" id="{49672A53-2D52-B543-8DCA-6D0F36C8D2CD}"/>
              </a:ext>
            </a:extLst>
          </p:cNvPr>
          <p:cNvPicPr>
            <a:picLocks noChangeAspect="1"/>
          </p:cNvPicPr>
          <p:nvPr/>
        </p:nvPicPr>
        <p:blipFill>
          <a:blip r:embed="rId5"/>
          <a:stretch>
            <a:fillRect/>
          </a:stretch>
        </p:blipFill>
        <p:spPr>
          <a:xfrm>
            <a:off x="1670729" y="2760044"/>
            <a:ext cx="6136999" cy="1856302"/>
          </a:xfrm>
          <a:prstGeom prst="rect">
            <a:avLst/>
          </a:prstGeom>
        </p:spPr>
      </p:pic>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1752403" cy="261610"/>
          </a:xfrm>
          <a:prstGeom prst="rect">
            <a:avLst/>
          </a:prstGeom>
          <a:noFill/>
        </p:spPr>
        <p:txBody>
          <a:bodyPr wrap="none" rtlCol="0">
            <a:spAutoFit/>
          </a:bodyPr>
          <a:lstStyle/>
          <a:p>
            <a:r>
              <a:rPr lang="en-TW" sz="1100" dirty="0"/>
              <a:t>Image Source: </a:t>
            </a:r>
            <a:r>
              <a:rPr lang="en-TW" sz="1100" dirty="0">
                <a:hlinkClick r:id="rId3"/>
              </a:rPr>
              <a:t>Wikipedia</a:t>
            </a:r>
            <a:endParaRPr lang="en-TW" sz="1100" dirty="0"/>
          </a:p>
        </p:txBody>
      </p:sp>
    </p:spTree>
    <p:extLst>
      <p:ext uri="{BB962C8B-B14F-4D97-AF65-F5344CB8AC3E}">
        <p14:creationId xmlns:p14="http://schemas.microsoft.com/office/powerpoint/2010/main" val="1182780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699" y="445025"/>
            <a:ext cx="8520600" cy="572700"/>
          </a:xfrm>
          <a:prstGeom prst="rect">
            <a:avLst/>
          </a:prstGeom>
        </p:spPr>
        <p:txBody>
          <a:bodyPr>
            <a:normAutofit fontScale="90000"/>
          </a:bodyPr>
          <a:lstStyle/>
          <a:p>
            <a:pPr algn="ctr"/>
            <a:r>
              <a:rPr lang="en-US" dirty="0">
                <a:solidFill>
                  <a:schemeClr val="tx1"/>
                </a:solidFill>
              </a:rPr>
              <a:t>Well-known Rewrite Systems</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2337499" cy="261610"/>
          </a:xfrm>
          <a:prstGeom prst="rect">
            <a:avLst/>
          </a:prstGeom>
          <a:noFill/>
        </p:spPr>
        <p:txBody>
          <a:bodyPr wrap="none" rtlCol="0">
            <a:spAutoFit/>
          </a:bodyPr>
          <a:lstStyle/>
          <a:p>
            <a:r>
              <a:rPr lang="en-TW" sz="1100" dirty="0"/>
              <a:t>Image Source: </a:t>
            </a:r>
            <a:r>
              <a:rPr lang="en-TW" sz="1100" dirty="0">
                <a:hlinkClick r:id="rId3"/>
              </a:rPr>
              <a:t>Mathcing-Logic.org</a:t>
            </a:r>
            <a:endParaRPr lang="en-TW" sz="1100" dirty="0"/>
          </a:p>
        </p:txBody>
      </p:sp>
      <p:pic>
        <p:nvPicPr>
          <p:cNvPr id="20482" name="Picture 2">
            <a:hlinkClick r:id="rId4"/>
            <a:extLst>
              <a:ext uri="{FF2B5EF4-FFF2-40B4-BE49-F238E27FC236}">
                <a16:creationId xmlns:a16="http://schemas.microsoft.com/office/drawing/2014/main" id="{F4DFB6D5-3BF2-D742-ADC8-EACB75FA2CF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1695" y="1230241"/>
            <a:ext cx="4700910" cy="330389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gda (programming language) - Wikipedia">
            <a:hlinkClick r:id="rId6"/>
            <a:extLst>
              <a:ext uri="{FF2B5EF4-FFF2-40B4-BE49-F238E27FC236}">
                <a16:creationId xmlns:a16="http://schemas.microsoft.com/office/drawing/2014/main" id="{71FC52C5-E99D-FF45-8B4A-612D11A9589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98133" y="3376224"/>
            <a:ext cx="1510449" cy="49467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hlinkClick r:id="rId8"/>
            <a:extLst>
              <a:ext uri="{FF2B5EF4-FFF2-40B4-BE49-F238E27FC236}">
                <a16:creationId xmlns:a16="http://schemas.microsoft.com/office/drawing/2014/main" id="{F2D56CFD-8CB9-6442-AA68-BA2FB3E836E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634257" y="1295681"/>
            <a:ext cx="8382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K framework · GitHub">
            <a:hlinkClick r:id="rId10"/>
            <a:extLst>
              <a:ext uri="{FF2B5EF4-FFF2-40B4-BE49-F238E27FC236}">
                <a16:creationId xmlns:a16="http://schemas.microsoft.com/office/drawing/2014/main" id="{60EFE950-F492-2C4A-93EB-53EB4CB8C56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6082" y="1017725"/>
            <a:ext cx="1419787" cy="14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04457-D50B-4579-B229-2FCE7F9670BD}"/>
              </a:ext>
            </a:extLst>
          </p:cNvPr>
          <p:cNvSpPr>
            <a:spLocks noGrp="1"/>
          </p:cNvSpPr>
          <p:nvPr>
            <p:ph type="title"/>
          </p:nvPr>
        </p:nvSpPr>
        <p:spPr>
          <a:xfrm>
            <a:off x="1253912" y="75882"/>
            <a:ext cx="6238041" cy="638200"/>
          </a:xfrm>
        </p:spPr>
        <p:txBody>
          <a:bodyPr>
            <a:normAutofit fontScale="90000"/>
          </a:bodyPr>
          <a:lstStyle/>
          <a:p>
            <a:r>
              <a:rPr lang="en-US" altLang="zh-CN" dirty="0"/>
              <a:t>An Ideal Language Framework Vision</a:t>
            </a:r>
            <a:endParaRPr lang="zh-CN" altLang="en-US" dirty="0"/>
          </a:p>
        </p:txBody>
      </p:sp>
      <p:pic>
        <p:nvPicPr>
          <p:cNvPr id="4" name="Picture 2" descr="K Framework">
            <a:extLst>
              <a:ext uri="{FF2B5EF4-FFF2-40B4-BE49-F238E27FC236}">
                <a16:creationId xmlns:a16="http://schemas.microsoft.com/office/drawing/2014/main" id="{8C53D3FA-CFFC-4BC9-B0EE-AC4C6EBE5DE6}"/>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bwMode="auto">
          <a:xfrm>
            <a:off x="1151186" y="1571950"/>
            <a:ext cx="3881908"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5CB7113-B5D8-4E45-BF04-4EC8C958EDB8}"/>
              </a:ext>
            </a:extLst>
          </p:cNvPr>
          <p:cNvSpPr/>
          <p:nvPr/>
        </p:nvSpPr>
        <p:spPr>
          <a:xfrm>
            <a:off x="3737728" y="1657940"/>
            <a:ext cx="1117076" cy="968604"/>
          </a:xfrm>
          <a:prstGeom prst="rect">
            <a:avLst/>
          </a:prstGeom>
          <a:noFill/>
          <a:ln w="571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buClrTx/>
            </a:pPr>
            <a:endParaRPr lang="zh-CN" altLang="en-US" sz="1350" kern="1200">
              <a:solidFill>
                <a:prstClr val="black"/>
              </a:solidFill>
              <a:latin typeface="Calibri" panose="020F0502020204030204"/>
              <a:ea typeface="等线" panose="02010600030101010101" pitchFamily="2" charset="-122"/>
            </a:endParaRPr>
          </a:p>
        </p:txBody>
      </p:sp>
      <p:sp>
        <p:nvSpPr>
          <p:cNvPr id="8" name="标题 1">
            <a:extLst>
              <a:ext uri="{FF2B5EF4-FFF2-40B4-BE49-F238E27FC236}">
                <a16:creationId xmlns:a16="http://schemas.microsoft.com/office/drawing/2014/main" id="{12C53D70-B502-41B0-8BD5-93C59EE058C1}"/>
              </a:ext>
            </a:extLst>
          </p:cNvPr>
          <p:cNvSpPr txBox="1">
            <a:spLocks/>
          </p:cNvSpPr>
          <p:nvPr/>
        </p:nvSpPr>
        <p:spPr>
          <a:xfrm>
            <a:off x="1253911" y="524010"/>
            <a:ext cx="6645035" cy="6382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zh-CN" sz="2100" dirty="0">
                <a:solidFill>
                  <a:prstClr val="black"/>
                </a:solidFill>
                <a:latin typeface="Calibri Light" panose="020F0302020204030204"/>
                <a:ea typeface="等线 Light" panose="02010600030101010101" pitchFamily="2" charset="-122"/>
              </a:rPr>
              <a:t>We pursue it with the K framework [</a:t>
            </a:r>
            <a:r>
              <a:rPr lang="en-US" altLang="zh-CN" sz="2100" u="sng" dirty="0">
                <a:solidFill>
                  <a:prstClr val="black"/>
                </a:solidFill>
                <a:latin typeface="Calibri Light" panose="020F0302020204030204"/>
                <a:ea typeface="等线 Light" panose="02010600030101010101" pitchFamily="2" charset="-122"/>
              </a:rPr>
              <a:t>www.kframework.org</a:t>
            </a:r>
            <a:r>
              <a:rPr lang="en-US" altLang="zh-CN" sz="2100" dirty="0">
                <a:solidFill>
                  <a:prstClr val="black"/>
                </a:solidFill>
                <a:latin typeface="Calibri Light" panose="020F0302020204030204"/>
                <a:ea typeface="等线 Light" panose="02010600030101010101" pitchFamily="2" charset="-122"/>
              </a:rPr>
              <a:t>]</a:t>
            </a:r>
            <a:endParaRPr lang="zh-CN" altLang="en-US" sz="2100" dirty="0">
              <a:solidFill>
                <a:prstClr val="black"/>
              </a:solidFill>
              <a:latin typeface="Calibri Light" panose="020F0302020204030204"/>
              <a:ea typeface="等线 Light" panose="02010600030101010101" pitchFamily="2" charset="-122"/>
            </a:endParaRPr>
          </a:p>
        </p:txBody>
      </p:sp>
      <p:sp>
        <p:nvSpPr>
          <p:cNvPr id="5" name="对话气泡: 矩形 4">
            <a:extLst>
              <a:ext uri="{FF2B5EF4-FFF2-40B4-BE49-F238E27FC236}">
                <a16:creationId xmlns:a16="http://schemas.microsoft.com/office/drawing/2014/main" id="{61836281-6DEF-4B87-A172-C2A96BDF082A}"/>
              </a:ext>
            </a:extLst>
          </p:cNvPr>
          <p:cNvSpPr/>
          <p:nvPr/>
        </p:nvSpPr>
        <p:spPr>
          <a:xfrm>
            <a:off x="4939224" y="1269085"/>
            <a:ext cx="2959722" cy="1108853"/>
          </a:xfrm>
          <a:prstGeom prst="wedgeRectCallout">
            <a:avLst>
              <a:gd name="adj1" fmla="val -54432"/>
              <a:gd name="adj2" fmla="val 20841"/>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342900">
              <a:buClrTx/>
            </a:pPr>
            <a:r>
              <a:rPr lang="en-US" altLang="zh-CN" sz="1500" kern="1200" dirty="0">
                <a:solidFill>
                  <a:prstClr val="black"/>
                </a:solidFill>
                <a:latin typeface="Calibri" panose="020F0502020204030204"/>
                <a:ea typeface="等线" panose="02010600030101010101" pitchFamily="2" charset="-122"/>
              </a:rPr>
              <a:t>Currently, K uses </a:t>
            </a:r>
            <a:r>
              <a:rPr lang="en-US" altLang="zh-CN" sz="1500" u="sng" kern="1200" dirty="0">
                <a:solidFill>
                  <a:prstClr val="black"/>
                </a:solidFill>
                <a:latin typeface="Calibri" panose="020F0502020204030204"/>
                <a:ea typeface="等线" panose="02010600030101010101" pitchFamily="2" charset="-122"/>
              </a:rPr>
              <a:t>Matching Logic </a:t>
            </a:r>
            <a:r>
              <a:rPr lang="en-US" altLang="zh-CN" sz="1500" kern="1200" dirty="0">
                <a:solidFill>
                  <a:prstClr val="black"/>
                </a:solidFill>
                <a:latin typeface="Calibri" panose="020F0502020204030204"/>
                <a:ea typeface="等线" panose="02010600030101010101" pitchFamily="2" charset="-122"/>
              </a:rPr>
              <a:t>to specify static structures of programs and </a:t>
            </a:r>
            <a:r>
              <a:rPr lang="en-US" altLang="zh-CN" sz="1500" u="sng" kern="1200" dirty="0">
                <a:solidFill>
                  <a:prstClr val="black"/>
                </a:solidFill>
                <a:latin typeface="Calibri" panose="020F0502020204030204"/>
                <a:ea typeface="等线" panose="02010600030101010101" pitchFamily="2" charset="-122"/>
              </a:rPr>
              <a:t>Reachability Logic</a:t>
            </a:r>
            <a:r>
              <a:rPr lang="en-US" altLang="zh-CN" sz="1500" kern="1200" dirty="0">
                <a:solidFill>
                  <a:prstClr val="black"/>
                </a:solidFill>
                <a:latin typeface="Calibri" panose="020F0502020204030204"/>
                <a:ea typeface="等线" panose="02010600030101010101" pitchFamily="2" charset="-122"/>
              </a:rPr>
              <a:t> to specify dynamic (reachability) properties. </a:t>
            </a:r>
            <a:endParaRPr lang="zh-CN" altLang="en-US" sz="1500" kern="1200" dirty="0">
              <a:solidFill>
                <a:prstClr val="black"/>
              </a:solidFill>
              <a:latin typeface="Calibri" panose="020F0502020204030204"/>
              <a:ea typeface="等线" panose="02010600030101010101" pitchFamily="2" charset="-122"/>
            </a:endParaRPr>
          </a:p>
        </p:txBody>
      </p:sp>
      <p:sp>
        <p:nvSpPr>
          <p:cNvPr id="3" name="流程图: 可选过程 2">
            <a:extLst>
              <a:ext uri="{FF2B5EF4-FFF2-40B4-BE49-F238E27FC236}">
                <a16:creationId xmlns:a16="http://schemas.microsoft.com/office/drawing/2014/main" id="{31DB2CB9-34F1-4633-94FF-AAEC115B65C9}"/>
              </a:ext>
            </a:extLst>
          </p:cNvPr>
          <p:cNvSpPr/>
          <p:nvPr/>
        </p:nvSpPr>
        <p:spPr>
          <a:xfrm>
            <a:off x="5033093" y="2451843"/>
            <a:ext cx="2744276" cy="814192"/>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 </a:t>
            </a:r>
            <a:r>
              <a:rPr lang="en-US" altLang="zh-CN" sz="1500" kern="1200" dirty="0">
                <a:solidFill>
                  <a:prstClr val="black"/>
                </a:solidFill>
                <a:latin typeface="Calibri" panose="020F0502020204030204"/>
                <a:ea typeface="等线" panose="02010600030101010101" pitchFamily="2" charset="-122"/>
              </a:rPr>
              <a:t>unify Matching Logic and Reachability Logic so that K has a uniform foundation?</a:t>
            </a:r>
            <a:endParaRPr lang="zh-CN" altLang="en-US" sz="1500" kern="1200" dirty="0">
              <a:solidFill>
                <a:prstClr val="black"/>
              </a:solidFill>
              <a:latin typeface="Calibri" panose="020F0502020204030204"/>
              <a:ea typeface="等线" panose="02010600030101010101" pitchFamily="2" charset="-122"/>
            </a:endParaRPr>
          </a:p>
        </p:txBody>
      </p:sp>
      <p:sp>
        <p:nvSpPr>
          <p:cNvPr id="9" name="流程图: 可选过程 8">
            <a:extLst>
              <a:ext uri="{FF2B5EF4-FFF2-40B4-BE49-F238E27FC236}">
                <a16:creationId xmlns:a16="http://schemas.microsoft.com/office/drawing/2014/main" id="{60CF2C91-9043-41BE-AEC9-E9B2CFD6C615}"/>
              </a:ext>
            </a:extLst>
          </p:cNvPr>
          <p:cNvSpPr/>
          <p:nvPr/>
        </p:nvSpPr>
        <p:spPr>
          <a:xfrm>
            <a:off x="5046947" y="3339941"/>
            <a:ext cx="2744276" cy="1108853"/>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a:t>
            </a:r>
            <a:r>
              <a:rPr lang="en-US" altLang="zh-CN" sz="1500" kern="1200" dirty="0">
                <a:solidFill>
                  <a:prstClr val="black"/>
                </a:solidFill>
                <a:latin typeface="Calibri" panose="020F0502020204030204"/>
                <a:ea typeface="等线" panose="02010600030101010101" pitchFamily="2" charset="-122"/>
              </a:rPr>
              <a:t> have a more powerful logic that goes beyond Reachability Logic (</a:t>
            </a:r>
            <a:r>
              <a:rPr lang="en-US" altLang="zh-CN" sz="1500" kern="1200" dirty="0" err="1">
                <a:solidFill>
                  <a:prstClr val="black"/>
                </a:solidFill>
                <a:latin typeface="Calibri" panose="020F0502020204030204"/>
                <a:ea typeface="等线" panose="02010600030101010101" pitchFamily="2" charset="-122"/>
              </a:rPr>
              <a:t>eg</a:t>
            </a:r>
            <a:r>
              <a:rPr lang="en-US" altLang="zh-CN" sz="1500" kern="1200" dirty="0">
                <a:solidFill>
                  <a:prstClr val="black"/>
                </a:solidFill>
                <a:latin typeface="Calibri" panose="020F0502020204030204"/>
                <a:ea typeface="等线" panose="02010600030101010101" pitchFamily="2" charset="-122"/>
              </a:rPr>
              <a:t>, liveness properties as in LTL/CTL)?</a:t>
            </a:r>
          </a:p>
        </p:txBody>
      </p:sp>
      <p:pic>
        <p:nvPicPr>
          <p:cNvPr id="10" name="Picture 9">
            <a:hlinkClick r:id="rId4"/>
            <a:extLst>
              <a:ext uri="{FF2B5EF4-FFF2-40B4-BE49-F238E27FC236}">
                <a16:creationId xmlns:a16="http://schemas.microsoft.com/office/drawing/2014/main" id="{823A1F23-8141-CF44-875B-347A2DC55A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952" y="4767197"/>
            <a:ext cx="1323899" cy="297070"/>
          </a:xfrm>
          <a:prstGeom prst="rect">
            <a:avLst/>
          </a:prstGeom>
        </p:spPr>
      </p:pic>
      <p:sp>
        <p:nvSpPr>
          <p:cNvPr id="7" name="TextBox 6">
            <a:extLst>
              <a:ext uri="{FF2B5EF4-FFF2-40B4-BE49-F238E27FC236}">
                <a16:creationId xmlns:a16="http://schemas.microsoft.com/office/drawing/2014/main" id="{AA08C406-E7C4-8846-B1E8-44CA2BE29C00}"/>
              </a:ext>
            </a:extLst>
          </p:cNvPr>
          <p:cNvSpPr txBox="1"/>
          <p:nvPr/>
        </p:nvSpPr>
        <p:spPr>
          <a:xfrm>
            <a:off x="3227643" y="4767555"/>
            <a:ext cx="4264309" cy="307777"/>
          </a:xfrm>
          <a:prstGeom prst="rect">
            <a:avLst/>
          </a:prstGeom>
          <a:noFill/>
        </p:spPr>
        <p:txBody>
          <a:bodyPr wrap="none" rtlCol="0">
            <a:spAutoFit/>
          </a:bodyPr>
          <a:lstStyle/>
          <a:p>
            <a:r>
              <a:rPr lang="en-TW" dirty="0"/>
              <a:t>Slide created by: </a:t>
            </a:r>
            <a:r>
              <a:rPr lang="en-TW" dirty="0">
                <a:hlinkClick r:id="rId6"/>
              </a:rPr>
              <a:t>Xiaohong Chen </a:t>
            </a:r>
            <a:r>
              <a:rPr lang="en-TW" dirty="0"/>
              <a:t>and </a:t>
            </a:r>
            <a:r>
              <a:rPr lang="en-TW" dirty="0">
                <a:hlinkClick r:id="rId7"/>
              </a:rPr>
              <a:t>Grigore Rosu</a:t>
            </a:r>
            <a:endParaRPr lang="en-TW" dirty="0"/>
          </a:p>
        </p:txBody>
      </p:sp>
    </p:spTree>
    <p:extLst>
      <p:ext uri="{BB962C8B-B14F-4D97-AF65-F5344CB8AC3E}">
        <p14:creationId xmlns:p14="http://schemas.microsoft.com/office/powerpoint/2010/main" val="265723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5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1500"/>
                            </p:stCondLst>
                            <p:childTnLst>
                              <p:par>
                                <p:cTn id="17" presetID="10" presetClass="entr" presetSubtype="0" fill="hold" grpId="0" nodeType="afterEffect">
                                  <p:stCondLst>
                                    <p:cond delay="5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a:extLst>
              <a:ext uri="{FF2B5EF4-FFF2-40B4-BE49-F238E27FC236}">
                <a16:creationId xmlns:a16="http://schemas.microsoft.com/office/drawing/2014/main" id="{CA2F5D6A-C287-4D44-AD59-586656FE0D13}"/>
              </a:ext>
            </a:extLst>
          </p:cNvPr>
          <p:cNvSpPr>
            <a:spLocks noGrp="1"/>
          </p:cNvSpPr>
          <p:nvPr>
            <p:ph type="title"/>
          </p:nvPr>
        </p:nvSpPr>
        <p:spPr>
          <a:xfrm>
            <a:off x="1253912" y="75882"/>
            <a:ext cx="6238041" cy="638200"/>
          </a:xfrm>
        </p:spPr>
        <p:txBody>
          <a:bodyPr>
            <a:noAutofit/>
          </a:bodyPr>
          <a:lstStyle/>
          <a:p>
            <a:r>
              <a:rPr lang="en-US" altLang="zh-CN" sz="2100" dirty="0"/>
              <a:t>Matching </a:t>
            </a:r>
            <a:r>
              <a:rPr lang="zh-CN" altLang="en-US" sz="2100" dirty="0"/>
              <a:t>𝝁</a:t>
            </a:r>
            <a:r>
              <a:rPr lang="en-US" altLang="zh-CN" sz="2100" dirty="0"/>
              <a:t>-Logic as unifying semantic foundation</a:t>
            </a:r>
            <a:endParaRPr lang="zh-CN" altLang="en-US" sz="2100" dirty="0"/>
          </a:p>
        </p:txBody>
      </p:sp>
      <p:grpSp>
        <p:nvGrpSpPr>
          <p:cNvPr id="6" name="Group 5">
            <a:extLst>
              <a:ext uri="{FF2B5EF4-FFF2-40B4-BE49-F238E27FC236}">
                <a16:creationId xmlns:a16="http://schemas.microsoft.com/office/drawing/2014/main" id="{F860F8C3-8556-7244-B967-FD9BAF6BCD5E}"/>
              </a:ext>
            </a:extLst>
          </p:cNvPr>
          <p:cNvGrpSpPr/>
          <p:nvPr/>
        </p:nvGrpSpPr>
        <p:grpSpPr>
          <a:xfrm>
            <a:off x="1713296" y="828003"/>
            <a:ext cx="5325701" cy="3661541"/>
            <a:chOff x="1515718" y="897660"/>
            <a:chExt cx="6108278" cy="4159544"/>
          </a:xfrm>
        </p:grpSpPr>
        <p:pic>
          <p:nvPicPr>
            <p:cNvPr id="40" name="图片 39" descr="图片包含 文字, 地图&#10;&#10;描述已自动生成">
              <a:extLst>
                <a:ext uri="{FF2B5EF4-FFF2-40B4-BE49-F238E27FC236}">
                  <a16:creationId xmlns:a16="http://schemas.microsoft.com/office/drawing/2014/main" id="{28371195-32F6-469F-93A1-4034CB56DC7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15718" y="897660"/>
              <a:ext cx="6108278" cy="4159544"/>
            </a:xfrm>
            <a:prstGeom prst="rect">
              <a:avLst/>
            </a:prstGeom>
          </p:spPr>
        </p:pic>
        <p:sp>
          <p:nvSpPr>
            <p:cNvPr id="4" name="矩形 3">
              <a:extLst>
                <a:ext uri="{FF2B5EF4-FFF2-40B4-BE49-F238E27FC236}">
                  <a16:creationId xmlns:a16="http://schemas.microsoft.com/office/drawing/2014/main" id="{179FAD50-F87E-42D0-B910-837332F7B9BE}"/>
                </a:ext>
              </a:extLst>
            </p:cNvPr>
            <p:cNvSpPr/>
            <p:nvPr/>
          </p:nvSpPr>
          <p:spPr>
            <a:xfrm>
              <a:off x="3255264" y="2336292"/>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5" name="矩形 4">
              <a:extLst>
                <a:ext uri="{FF2B5EF4-FFF2-40B4-BE49-F238E27FC236}">
                  <a16:creationId xmlns:a16="http://schemas.microsoft.com/office/drawing/2014/main" id="{E2F579F2-BE42-41E2-82AB-7C9A303A5853}"/>
                </a:ext>
              </a:extLst>
            </p:cNvPr>
            <p:cNvSpPr/>
            <p:nvPr/>
          </p:nvSpPr>
          <p:spPr>
            <a:xfrm>
              <a:off x="3590449" y="2718911"/>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6" name="矩形 25">
              <a:extLst>
                <a:ext uri="{FF2B5EF4-FFF2-40B4-BE49-F238E27FC236}">
                  <a16:creationId xmlns:a16="http://schemas.microsoft.com/office/drawing/2014/main" id="{42BA5A59-028B-471D-9752-D4EA64AA3797}"/>
                </a:ext>
              </a:extLst>
            </p:cNvPr>
            <p:cNvSpPr/>
            <p:nvPr/>
          </p:nvSpPr>
          <p:spPr>
            <a:xfrm>
              <a:off x="4006215" y="3178969"/>
              <a:ext cx="1031558" cy="288036"/>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7" name="矩形 26">
              <a:extLst>
                <a:ext uri="{FF2B5EF4-FFF2-40B4-BE49-F238E27FC236}">
                  <a16:creationId xmlns:a16="http://schemas.microsoft.com/office/drawing/2014/main" id="{365F5F4A-880B-4BE9-A2F7-9329261D35AE}"/>
                </a:ext>
              </a:extLst>
            </p:cNvPr>
            <p:cNvSpPr/>
            <p:nvPr/>
          </p:nvSpPr>
          <p:spPr>
            <a:xfrm>
              <a:off x="5452110" y="2571750"/>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8" name="矩形 27">
              <a:extLst>
                <a:ext uri="{FF2B5EF4-FFF2-40B4-BE49-F238E27FC236}">
                  <a16:creationId xmlns:a16="http://schemas.microsoft.com/office/drawing/2014/main" id="{A13E068F-3244-4436-8583-216F3747AC6E}"/>
                </a:ext>
              </a:extLst>
            </p:cNvPr>
            <p:cNvSpPr/>
            <p:nvPr/>
          </p:nvSpPr>
          <p:spPr>
            <a:xfrm>
              <a:off x="6660833" y="3006947"/>
              <a:ext cx="930116"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9" name="矩形 28">
              <a:extLst>
                <a:ext uri="{FF2B5EF4-FFF2-40B4-BE49-F238E27FC236}">
                  <a16:creationId xmlns:a16="http://schemas.microsoft.com/office/drawing/2014/main" id="{F113B356-916B-44AF-B19F-7A7B33148C4D}"/>
                </a:ext>
              </a:extLst>
            </p:cNvPr>
            <p:cNvSpPr/>
            <p:nvPr/>
          </p:nvSpPr>
          <p:spPr>
            <a:xfrm>
              <a:off x="5242084" y="3723323"/>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0" name="矩形 29">
              <a:extLst>
                <a:ext uri="{FF2B5EF4-FFF2-40B4-BE49-F238E27FC236}">
                  <a16:creationId xmlns:a16="http://schemas.microsoft.com/office/drawing/2014/main" id="{5182FCFC-E422-44F3-8E52-A3C51722013D}"/>
                </a:ext>
              </a:extLst>
            </p:cNvPr>
            <p:cNvSpPr/>
            <p:nvPr/>
          </p:nvSpPr>
          <p:spPr>
            <a:xfrm>
              <a:off x="3227546" y="3941922"/>
              <a:ext cx="1237298" cy="275749"/>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1" name="矩形 30">
              <a:extLst>
                <a:ext uri="{FF2B5EF4-FFF2-40B4-BE49-F238E27FC236}">
                  <a16:creationId xmlns:a16="http://schemas.microsoft.com/office/drawing/2014/main" id="{1915A39B-6CDF-4761-B462-5977AA57FF77}"/>
                </a:ext>
              </a:extLst>
            </p:cNvPr>
            <p:cNvSpPr/>
            <p:nvPr/>
          </p:nvSpPr>
          <p:spPr>
            <a:xfrm>
              <a:off x="1515718" y="4346258"/>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2" name="矩形 31">
              <a:extLst>
                <a:ext uri="{FF2B5EF4-FFF2-40B4-BE49-F238E27FC236}">
                  <a16:creationId xmlns:a16="http://schemas.microsoft.com/office/drawing/2014/main" id="{18EADDF7-4B6C-491D-B064-D02D770C52B7}"/>
                </a:ext>
              </a:extLst>
            </p:cNvPr>
            <p:cNvSpPr/>
            <p:nvPr/>
          </p:nvSpPr>
          <p:spPr>
            <a:xfrm>
              <a:off x="6379369" y="4346258"/>
              <a:ext cx="1244627"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3" name="矩形 32">
              <a:extLst>
                <a:ext uri="{FF2B5EF4-FFF2-40B4-BE49-F238E27FC236}">
                  <a16:creationId xmlns:a16="http://schemas.microsoft.com/office/drawing/2014/main" id="{2F58B3D8-8B31-4A43-B667-1D08CCEF8A2A}"/>
                </a:ext>
              </a:extLst>
            </p:cNvPr>
            <p:cNvSpPr/>
            <p:nvPr/>
          </p:nvSpPr>
          <p:spPr>
            <a:xfrm>
              <a:off x="4027932" y="4781455"/>
              <a:ext cx="1237298" cy="275749"/>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4" name="矩形 33">
              <a:extLst>
                <a:ext uri="{FF2B5EF4-FFF2-40B4-BE49-F238E27FC236}">
                  <a16:creationId xmlns:a16="http://schemas.microsoft.com/office/drawing/2014/main" id="{2D6C12C5-DF65-4331-9363-6746FD83B093}"/>
                </a:ext>
              </a:extLst>
            </p:cNvPr>
            <p:cNvSpPr/>
            <p:nvPr/>
          </p:nvSpPr>
          <p:spPr>
            <a:xfrm>
              <a:off x="1515718" y="1521619"/>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5" name="矩形 34">
              <a:extLst>
                <a:ext uri="{FF2B5EF4-FFF2-40B4-BE49-F238E27FC236}">
                  <a16:creationId xmlns:a16="http://schemas.microsoft.com/office/drawing/2014/main" id="{D5988A72-D282-482D-9317-2DBBDC93DD67}"/>
                </a:ext>
              </a:extLst>
            </p:cNvPr>
            <p:cNvSpPr/>
            <p:nvPr/>
          </p:nvSpPr>
          <p:spPr>
            <a:xfrm>
              <a:off x="2348865" y="1953102"/>
              <a:ext cx="1237298" cy="284321"/>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6" name="矩形 35">
              <a:extLst>
                <a:ext uri="{FF2B5EF4-FFF2-40B4-BE49-F238E27FC236}">
                  <a16:creationId xmlns:a16="http://schemas.microsoft.com/office/drawing/2014/main" id="{CB689E0A-422B-46AB-A240-9DBA59D9F25F}"/>
                </a:ext>
              </a:extLst>
            </p:cNvPr>
            <p:cNvSpPr/>
            <p:nvPr/>
          </p:nvSpPr>
          <p:spPr>
            <a:xfrm>
              <a:off x="3797618" y="1571626"/>
              <a:ext cx="1135856"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7" name="矩形 36">
              <a:extLst>
                <a:ext uri="{FF2B5EF4-FFF2-40B4-BE49-F238E27FC236}">
                  <a16:creationId xmlns:a16="http://schemas.microsoft.com/office/drawing/2014/main" id="{E80BF7C3-35FD-4303-A140-CD82CD6A06C9}"/>
                </a:ext>
              </a:extLst>
            </p:cNvPr>
            <p:cNvSpPr/>
            <p:nvPr/>
          </p:nvSpPr>
          <p:spPr>
            <a:xfrm>
              <a:off x="4006215" y="897660"/>
              <a:ext cx="1235869" cy="291338"/>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8" name="矩形 37">
              <a:extLst>
                <a:ext uri="{FF2B5EF4-FFF2-40B4-BE49-F238E27FC236}">
                  <a16:creationId xmlns:a16="http://schemas.microsoft.com/office/drawing/2014/main" id="{C92EFCE6-A2EE-403A-AA66-E56E25A80AD3}"/>
                </a:ext>
              </a:extLst>
            </p:cNvPr>
            <p:cNvSpPr/>
            <p:nvPr/>
          </p:nvSpPr>
          <p:spPr>
            <a:xfrm>
              <a:off x="5554980" y="1521619"/>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cxnSp>
          <p:nvCxnSpPr>
            <p:cNvPr id="3" name="Straight Arrow Connector 2">
              <a:extLst>
                <a:ext uri="{FF2B5EF4-FFF2-40B4-BE49-F238E27FC236}">
                  <a16:creationId xmlns:a16="http://schemas.microsoft.com/office/drawing/2014/main" id="{1A0BB40B-D335-4C08-A707-91DDBE14E34C}"/>
                </a:ext>
              </a:extLst>
            </p:cNvPr>
            <p:cNvCxnSpPr>
              <a:cxnSpLocks/>
            </p:cNvCxnSpPr>
            <p:nvPr/>
          </p:nvCxnSpPr>
          <p:spPr>
            <a:xfrm flipH="1">
              <a:off x="4983481" y="1188998"/>
              <a:ext cx="54292" cy="1179953"/>
            </a:xfrm>
            <a:prstGeom prst="straightConnector1">
              <a:avLst/>
            </a:prstGeom>
            <a:ln w="793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7EA1ADF-8DB6-BD48-B09F-5627BC7CF73B}"/>
              </a:ext>
            </a:extLst>
          </p:cNvPr>
          <p:cNvSpPr txBox="1"/>
          <p:nvPr/>
        </p:nvSpPr>
        <p:spPr>
          <a:xfrm>
            <a:off x="2202260" y="4654532"/>
            <a:ext cx="4264309" cy="307777"/>
          </a:xfrm>
          <a:prstGeom prst="rect">
            <a:avLst/>
          </a:prstGeom>
          <a:noFill/>
        </p:spPr>
        <p:txBody>
          <a:bodyPr wrap="square" rtlCol="0">
            <a:spAutoFit/>
          </a:bodyPr>
          <a:lstStyle/>
          <a:p>
            <a:r>
              <a:rPr lang="en-TW" dirty="0"/>
              <a:t>Slide created by: </a:t>
            </a:r>
            <a:r>
              <a:rPr lang="en-TW" dirty="0">
                <a:hlinkClick r:id="rId3"/>
              </a:rPr>
              <a:t>Xiaohong Chen </a:t>
            </a:r>
            <a:r>
              <a:rPr lang="en-TW" dirty="0"/>
              <a:t>and </a:t>
            </a:r>
            <a:r>
              <a:rPr lang="en-TW" dirty="0">
                <a:hlinkClick r:id="rId4"/>
              </a:rPr>
              <a:t>Grigore Rosu</a:t>
            </a:r>
            <a:endParaRPr lang="en-TW" dirty="0"/>
          </a:p>
        </p:txBody>
      </p:sp>
    </p:spTree>
    <p:extLst>
      <p:ext uri="{BB962C8B-B14F-4D97-AF65-F5344CB8AC3E}">
        <p14:creationId xmlns:p14="http://schemas.microsoft.com/office/powerpoint/2010/main" val="932573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Sound and complete proof system</a:t>
            </a:r>
          </a:p>
        </p:txBody>
      </p:sp>
      <p:sp>
        <p:nvSpPr>
          <p:cNvPr id="3" name="Content Placeholder 2"/>
          <p:cNvSpPr>
            <a:spLocks noGrp="1"/>
          </p:cNvSpPr>
          <p:nvPr>
            <p:ph idx="1"/>
          </p:nvPr>
        </p:nvSpPr>
        <p:spPr>
          <a:xfrm>
            <a:off x="1343025" y="610368"/>
            <a:ext cx="6457950" cy="3394472"/>
          </a:xfrm>
        </p:spPr>
        <p:txBody>
          <a:bodyPr>
            <a:normAutofit/>
          </a:bodyPr>
          <a:lstStyle/>
          <a:p>
            <a:pPr marL="0" indent="0">
              <a:buNone/>
            </a:pPr>
            <a:endParaRPr lang="en-US" sz="1800" dirty="0"/>
          </a:p>
          <a:p>
            <a:r>
              <a:rPr lang="en-US" sz="1800" dirty="0"/>
              <a:t>Sample derivation:</a:t>
            </a:r>
          </a:p>
          <a:p>
            <a:endParaRPr lang="en-US" sz="1800" dirty="0"/>
          </a:p>
          <a:p>
            <a:endParaRPr lang="en-US" sz="1800" dirty="0"/>
          </a:p>
          <a:p>
            <a:endParaRPr lang="en-US" sz="1800" dirty="0"/>
          </a:p>
          <a:p>
            <a:endParaRPr lang="en-US" sz="1800" dirty="0"/>
          </a:p>
          <a:p>
            <a:endParaRPr lang="en-US" sz="1800" dirty="0"/>
          </a:p>
          <a:p>
            <a:r>
              <a:rPr lang="en-US" sz="1800" dirty="0"/>
              <a:t>Local reasoning globalized (“structural framing” for free!)</a:t>
            </a:r>
          </a:p>
          <a:p>
            <a:pPr lvl="1"/>
            <a:r>
              <a:rPr lang="en-US" sz="1500" dirty="0"/>
              <a:t>Above derivation can be lifted to whole configuration</a:t>
            </a:r>
          </a:p>
          <a:p>
            <a:endParaRPr lang="en-US" sz="1800" dirty="0"/>
          </a:p>
        </p:txBody>
      </p:sp>
      <p:pic>
        <p:nvPicPr>
          <p:cNvPr id="4" name="Picture 3"/>
          <p:cNvPicPr>
            <a:picLocks noChangeAspect="1"/>
          </p:cNvPicPr>
          <p:nvPr/>
        </p:nvPicPr>
        <p:blipFill>
          <a:blip r:embed="rId2"/>
          <a:stretch>
            <a:fillRect/>
          </a:stretch>
        </p:blipFill>
        <p:spPr>
          <a:xfrm>
            <a:off x="1351141" y="1490240"/>
            <a:ext cx="6506984" cy="1028700"/>
          </a:xfrm>
          <a:prstGeom prst="rect">
            <a:avLst/>
          </a:prstGeom>
        </p:spPr>
      </p:pic>
      <p:pic>
        <p:nvPicPr>
          <p:cNvPr id="6" name="Picture 5"/>
          <p:cNvPicPr>
            <a:picLocks noChangeAspect="1"/>
          </p:cNvPicPr>
          <p:nvPr/>
        </p:nvPicPr>
        <p:blipFill>
          <a:blip r:embed="rId3"/>
          <a:stretch>
            <a:fillRect/>
          </a:stretch>
        </p:blipFill>
        <p:spPr>
          <a:xfrm>
            <a:off x="1400175" y="3719090"/>
            <a:ext cx="5779294" cy="321469"/>
          </a:xfrm>
          <a:prstGeom prst="rect">
            <a:avLst/>
          </a:prstGeom>
        </p:spPr>
      </p:pic>
      <p:pic>
        <p:nvPicPr>
          <p:cNvPr id="7" name="Picture 6"/>
          <p:cNvPicPr>
            <a:picLocks noChangeAspect="1"/>
          </p:cNvPicPr>
          <p:nvPr/>
        </p:nvPicPr>
        <p:blipFill>
          <a:blip r:embed="rId4"/>
          <a:stretch>
            <a:fillRect/>
          </a:stretch>
        </p:blipFill>
        <p:spPr>
          <a:xfrm>
            <a:off x="3171825" y="4065512"/>
            <a:ext cx="2943225" cy="364331"/>
          </a:xfrm>
          <a:prstGeom prst="rect">
            <a:avLst/>
          </a:prstGeom>
        </p:spPr>
      </p:pic>
      <p:sp>
        <p:nvSpPr>
          <p:cNvPr id="8" name="Rounded Rectangle 7"/>
          <p:cNvSpPr/>
          <p:nvPr/>
        </p:nvSpPr>
        <p:spPr>
          <a:xfrm>
            <a:off x="1365629" y="1509557"/>
            <a:ext cx="250648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9" name="Rounded Rectangle 8"/>
          <p:cNvSpPr/>
          <p:nvPr/>
        </p:nvSpPr>
        <p:spPr>
          <a:xfrm>
            <a:off x="4429126" y="2233190"/>
            <a:ext cx="971550"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0" name="Rounded Rectangle 9"/>
          <p:cNvSpPr/>
          <p:nvPr/>
        </p:nvSpPr>
        <p:spPr>
          <a:xfrm>
            <a:off x="3346561" y="3738407"/>
            <a:ext cx="256846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1" name="Rounded Rectangle 10"/>
          <p:cNvSpPr/>
          <p:nvPr/>
        </p:nvSpPr>
        <p:spPr>
          <a:xfrm>
            <a:off x="3714349" y="4114311"/>
            <a:ext cx="1114826"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5" name="Slide Number Placeholder 4"/>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44</a:t>
            </a:fld>
            <a:endParaRPr lang="en-US" kern="1200" dirty="0">
              <a:solidFill>
                <a:prstClr val="black">
                  <a:tint val="75000"/>
                </a:prstClr>
              </a:solidFill>
              <a:latin typeface="Calibri"/>
              <a:ea typeface="+mn-ea"/>
              <a:cs typeface="+mn-cs"/>
            </a:endParaRPr>
          </a:p>
        </p:txBody>
      </p:sp>
      <p:sp>
        <p:nvSpPr>
          <p:cNvPr id="12" name="Rectangle 11"/>
          <p:cNvSpPr/>
          <p:nvPr/>
        </p:nvSpPr>
        <p:spPr>
          <a:xfrm>
            <a:off x="3481893" y="930911"/>
            <a:ext cx="1090107" cy="415498"/>
          </a:xfrm>
          <a:prstGeom prst="rect">
            <a:avLst/>
          </a:prstGeom>
        </p:spPr>
        <p:txBody>
          <a:bodyPr wrap="none">
            <a:spAutoFit/>
          </a:bodyPr>
          <a:lstStyle/>
          <a:p>
            <a:pPr defTabSz="685800">
              <a:buClrTx/>
            </a:pPr>
            <a:r>
              <a:rPr lang="en-US" sz="2100" kern="1200" dirty="0">
                <a:solidFill>
                  <a:prstClr val="white">
                    <a:lumMod val="65000"/>
                  </a:prstClr>
                </a:solidFill>
                <a:latin typeface="Calibri"/>
                <a:ea typeface="+mn-ea"/>
                <a:cs typeface="+mn-cs"/>
              </a:rPr>
              <a:t>[RTA’15]</a:t>
            </a:r>
            <a:endParaRPr lang="en-US" sz="21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1E29F65B-DF2A-094D-AB22-097A70771872}"/>
              </a:ext>
            </a:extLst>
          </p:cNvPr>
          <p:cNvSpPr txBox="1"/>
          <p:nvPr/>
        </p:nvSpPr>
        <p:spPr>
          <a:xfrm>
            <a:off x="2679288" y="4708674"/>
            <a:ext cx="3499676" cy="307777"/>
          </a:xfrm>
          <a:prstGeom prst="rect">
            <a:avLst/>
          </a:prstGeom>
          <a:noFill/>
        </p:spPr>
        <p:txBody>
          <a:bodyPr wrap="none" rtlCol="0">
            <a:spAutoFit/>
          </a:bodyPr>
          <a:lstStyle/>
          <a:p>
            <a:r>
              <a:rPr lang="en-US" dirty="0"/>
              <a:t>Slide Source: </a:t>
            </a:r>
            <a:r>
              <a:rPr lang="en-TW" dirty="0">
                <a:hlinkClick r:id="rId5"/>
              </a:rPr>
              <a:t>Grigore Rosu</a:t>
            </a:r>
            <a:r>
              <a:rPr lang="en-TW" dirty="0"/>
              <a:t> </a:t>
            </a:r>
            <a:r>
              <a:rPr lang="en-US" dirty="0"/>
              <a:t>download </a:t>
            </a:r>
            <a:r>
              <a:rPr lang="en-US" dirty="0">
                <a:hlinkClick r:id="rId6"/>
              </a:rPr>
              <a:t>link</a:t>
            </a:r>
            <a:endParaRPr lang="en-TW" dirty="0"/>
          </a:p>
        </p:txBody>
      </p:sp>
    </p:spTree>
    <p:extLst>
      <p:ext uri="{BB962C8B-B14F-4D97-AF65-F5344CB8AC3E}">
        <p14:creationId xmlns:p14="http://schemas.microsoft.com/office/powerpoint/2010/main" val="1349366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System for Reachability</a:t>
            </a:r>
          </a:p>
        </p:txBody>
      </p:sp>
      <p:sp>
        <p:nvSpPr>
          <p:cNvPr id="3" name="Content Placeholder 2"/>
          <p:cNvSpPr>
            <a:spLocks noGrp="1"/>
          </p:cNvSpPr>
          <p:nvPr>
            <p:ph idx="1"/>
          </p:nvPr>
        </p:nvSpPr>
        <p:spPr>
          <a:xfrm>
            <a:off x="586030" y="1188086"/>
            <a:ext cx="2811863" cy="3371850"/>
          </a:xfrm>
        </p:spPr>
        <p:txBody>
          <a:bodyPr>
            <a:noAutofit/>
          </a:bodyPr>
          <a:lstStyle/>
          <a:p>
            <a:pPr marL="0" lvl="1" indent="0">
              <a:buNone/>
            </a:pPr>
            <a:r>
              <a:rPr lang="en-US" dirty="0"/>
              <a:t>Proves any reachability property of any lang., including anything that Hoare logic can (proofs of comparable size)</a:t>
            </a:r>
          </a:p>
          <a:p>
            <a:pPr marL="0" indent="0">
              <a:buNone/>
            </a:pPr>
            <a:r>
              <a:rPr lang="en-US" sz="1800" dirty="0">
                <a:solidFill>
                  <a:schemeClr val="bg1">
                    <a:lumMod val="65000"/>
                  </a:schemeClr>
                </a:solidFill>
              </a:rPr>
              <a:t>[FM’12]</a:t>
            </a:r>
            <a:endParaRPr lang="en-US" sz="1800" dirty="0"/>
          </a:p>
          <a:p>
            <a:pPr marL="0" indent="0">
              <a:buNone/>
            </a:pPr>
            <a:r>
              <a:rPr lang="en-US" sz="2100" dirty="0"/>
              <a:t>Sound (partially correct) and relatively complete</a:t>
            </a:r>
          </a:p>
          <a:p>
            <a:pPr marL="0" indent="0">
              <a:buNone/>
            </a:pPr>
            <a:r>
              <a:rPr lang="en-US" sz="1800" dirty="0">
                <a:solidFill>
                  <a:schemeClr val="bg1">
                    <a:lumMod val="65000"/>
                  </a:schemeClr>
                </a:solidFill>
              </a:rPr>
              <a:t>[ICALP’12], [OOPSLA’12],</a:t>
            </a:r>
          </a:p>
          <a:p>
            <a:pPr marL="0" indent="0">
              <a:buNone/>
            </a:pPr>
            <a:r>
              <a:rPr lang="en-US" sz="1800" dirty="0">
                <a:solidFill>
                  <a:schemeClr val="bg1">
                    <a:lumMod val="65000"/>
                  </a:schemeClr>
                </a:solidFill>
              </a:rPr>
              <a:t>[LICS’13], [RTA’14]</a:t>
            </a:r>
          </a:p>
        </p:txBody>
      </p:sp>
      <p:pic>
        <p:nvPicPr>
          <p:cNvPr id="5" name="Picture 4"/>
          <p:cNvPicPr>
            <a:picLocks noChangeAspect="1"/>
          </p:cNvPicPr>
          <p:nvPr/>
        </p:nvPicPr>
        <p:blipFill>
          <a:blip r:embed="rId3"/>
          <a:stretch>
            <a:fillRect/>
          </a:stretch>
        </p:blipFill>
        <p:spPr>
          <a:xfrm>
            <a:off x="4255867" y="1130936"/>
            <a:ext cx="4021931" cy="3486150"/>
          </a:xfrm>
          <a:prstGeom prst="rect">
            <a:avLst/>
          </a:prstGeom>
        </p:spPr>
      </p:pic>
      <p:sp>
        <p:nvSpPr>
          <p:cNvPr id="4" name="Rounded Rectangle 3"/>
          <p:cNvSpPr/>
          <p:nvPr/>
        </p:nvSpPr>
        <p:spPr>
          <a:xfrm>
            <a:off x="4255866" y="1052513"/>
            <a:ext cx="4021931" cy="3714750"/>
          </a:xfrm>
          <a:prstGeom prst="roundRect">
            <a:avLst>
              <a:gd name="adj" fmla="val 10789"/>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6" name="Slide Number Placeholder 5"/>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45</a:t>
            </a:fld>
            <a:endParaRPr lang="en-US" kern="1200" dirty="0">
              <a:solidFill>
                <a:prstClr val="black">
                  <a:tint val="75000"/>
                </a:prstClr>
              </a:solidFill>
              <a:latin typeface="Calibri"/>
              <a:ea typeface="+mn-ea"/>
              <a:cs typeface="+mn-cs"/>
            </a:endParaRPr>
          </a:p>
        </p:txBody>
      </p:sp>
      <p:sp>
        <p:nvSpPr>
          <p:cNvPr id="7" name="TextBox 6">
            <a:extLst>
              <a:ext uri="{FF2B5EF4-FFF2-40B4-BE49-F238E27FC236}">
                <a16:creationId xmlns:a16="http://schemas.microsoft.com/office/drawing/2014/main" id="{DE597D0D-A599-7D40-97E0-101F801EF8C4}"/>
              </a:ext>
            </a:extLst>
          </p:cNvPr>
          <p:cNvSpPr txBox="1"/>
          <p:nvPr/>
        </p:nvSpPr>
        <p:spPr>
          <a:xfrm>
            <a:off x="2506028" y="4783632"/>
            <a:ext cx="3499676" cy="307777"/>
          </a:xfrm>
          <a:prstGeom prst="rect">
            <a:avLst/>
          </a:prstGeom>
          <a:noFill/>
        </p:spPr>
        <p:txBody>
          <a:bodyPr wrap="none" rtlCol="0">
            <a:spAutoFit/>
          </a:bodyPr>
          <a:lstStyle/>
          <a:p>
            <a:r>
              <a:rPr lang="en-US" dirty="0"/>
              <a:t>Slide Source: </a:t>
            </a:r>
            <a:r>
              <a:rPr lang="en-TW" dirty="0">
                <a:hlinkClick r:id="rId4"/>
              </a:rPr>
              <a:t>Grigore Rosu</a:t>
            </a:r>
            <a:r>
              <a:rPr lang="en-TW" dirty="0"/>
              <a:t> </a:t>
            </a:r>
            <a:r>
              <a:rPr lang="en-US" dirty="0"/>
              <a:t>download </a:t>
            </a:r>
            <a:r>
              <a:rPr lang="en-US" dirty="0">
                <a:hlinkClick r:id="rId5"/>
              </a:rPr>
              <a:t>link</a:t>
            </a:r>
            <a:endParaRPr lang="en-TW" dirty="0"/>
          </a:p>
        </p:txBody>
      </p:sp>
    </p:spTree>
    <p:extLst>
      <p:ext uri="{BB962C8B-B14F-4D97-AF65-F5344CB8AC3E}">
        <p14:creationId xmlns:p14="http://schemas.microsoft.com/office/powerpoint/2010/main" val="640652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Controlling Types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539430"/>
          </a:xfrm>
          <a:prstGeom prst="rect">
            <a:avLst/>
          </a:prstGeom>
          <a:noFill/>
        </p:spPr>
        <p:txBody>
          <a:bodyPr wrap="square" rtlCol="0">
            <a:spAutoFit/>
          </a:bodyPr>
          <a:lstStyle/>
          <a:p>
            <a:r>
              <a:rPr lang="en-TW" dirty="0"/>
              <a:t>A unique feature of Category Theory, is that it provides a meta-mathematical framework to introspect itself. This can be found in the way lambda calculus and the three </a:t>
            </a:r>
            <a:r>
              <a:rPr lang="en-TW" b="1" i="1" dirty="0"/>
              <a:t>types</a:t>
            </a:r>
            <a:r>
              <a:rPr lang="en-TW" dirty="0"/>
              <a:t> of functions, namely</a:t>
            </a:r>
          </a:p>
          <a:p>
            <a:pPr marL="342900" lvl="2" indent="-342900">
              <a:buAutoNum type="arabicPeriod"/>
            </a:pPr>
            <a:r>
              <a:rPr lang="en-US" dirty="0"/>
              <a:t>M</a:t>
            </a:r>
            <a:r>
              <a:rPr lang="en-TW" dirty="0"/>
              <a:t>orphisms (Head label representing its tail or content)</a:t>
            </a:r>
          </a:p>
          <a:p>
            <a:pPr marL="342900" lvl="2" indent="-342900">
              <a:buAutoNum type="arabicPeriod"/>
            </a:pPr>
            <a:r>
              <a:rPr lang="en-TW" dirty="0"/>
              <a:t>Functors    (An indirection that allows some intermediate replacement action)</a:t>
            </a:r>
          </a:p>
          <a:p>
            <a:pPr marL="342900" lvl="2" indent="-342900">
              <a:buAutoNum type="arabicPeriod"/>
            </a:pPr>
            <a:r>
              <a:rPr lang="en-TW" dirty="0"/>
              <a:t>Natural Transformations,  (A kind of function that points to itself)</a:t>
            </a:r>
          </a:p>
          <a:p>
            <a:r>
              <a:rPr lang="en-US" dirty="0"/>
              <a:t>are defined. This mathematical framework uses only three types of functions (functions being the root type), to represent everything. </a:t>
            </a:r>
          </a:p>
          <a:p>
            <a:endParaRPr lang="en-US" dirty="0"/>
          </a:p>
          <a:p>
            <a:r>
              <a:rPr lang="en-US" dirty="0"/>
              <a:t>This flattened type examination mechanism, instill a universal discipline to check and verify soundness and completeness of all variations of structures, as well as values in any namespace, so that it provides the most succinct, yet overarching abstraction of all.</a:t>
            </a:r>
          </a:p>
          <a:p>
            <a:endParaRPr lang="en-US" dirty="0"/>
          </a:p>
          <a:p>
            <a:r>
              <a:rPr lang="en-US" dirty="0"/>
              <a:t>More importantly, this universal mechanism has been operationalized by computing machinery to offer both automation as well as scalable reasoning of type, so that it is becoming a foundational layer of our modern civilization. The incorrect or biased implementation of this mechanism, is the source of inequality in our society.</a:t>
            </a:r>
            <a:endParaRPr lang="en-TW" dirty="0"/>
          </a:p>
        </p:txBody>
      </p:sp>
      <p:sp>
        <p:nvSpPr>
          <p:cNvPr id="2" name="Slide Number Placeholder 1">
            <a:extLst>
              <a:ext uri="{FF2B5EF4-FFF2-40B4-BE49-F238E27FC236}">
                <a16:creationId xmlns:a16="http://schemas.microsoft.com/office/drawing/2014/main" id="{9FEB8248-78EA-C44C-A3E9-D8FBAAB805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3195692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Relevance to Cybernetics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754874"/>
          </a:xfrm>
          <a:prstGeom prst="rect">
            <a:avLst/>
          </a:prstGeom>
          <a:noFill/>
        </p:spPr>
        <p:txBody>
          <a:bodyPr wrap="square" rtlCol="0">
            <a:spAutoFit/>
          </a:bodyPr>
          <a:lstStyle/>
          <a:p>
            <a:r>
              <a:rPr lang="en-US" dirty="0"/>
              <a:t>The control and communication of systems requires not just raw content, but a structure to manage the interpretation of implicit relationship between entities in a system. This has been a major hurdle that hasn’t be addressed in most other types of mathematical framework, until Category Theory. </a:t>
            </a:r>
          </a:p>
          <a:p>
            <a:endParaRPr lang="en-US" dirty="0"/>
          </a:p>
          <a:p>
            <a:r>
              <a:rPr lang="en-US" dirty="0"/>
              <a:t>Now, the type-based interpretation framework can be found in many fields of mathematics, partially due to the revelation in Logic, Lambda Calculus, and Category Theory. That all these implicit structures are </a:t>
            </a:r>
            <a:r>
              <a:rPr lang="en-US" dirty="0" err="1"/>
              <a:t>isomorphically</a:t>
            </a:r>
            <a:r>
              <a:rPr lang="en-US" dirty="0"/>
              <a:t> mapped to each other, also known as the “Curry—Howard-</a:t>
            </a:r>
            <a:r>
              <a:rPr lang="en-US" dirty="0" err="1"/>
              <a:t>Lambeck</a:t>
            </a:r>
            <a:r>
              <a:rPr lang="en-US" dirty="0"/>
              <a:t> Correspondence”.</a:t>
            </a:r>
          </a:p>
          <a:p>
            <a:endParaRPr lang="en-US" dirty="0"/>
          </a:p>
          <a:p>
            <a:r>
              <a:rPr lang="en-US" dirty="0"/>
              <a:t>It is because of this correspondence, and the universality of this correspondence, that makes people start thinking that all sciences and mathematical principles can only be discovered, not invented, because they must have already been there before one’s invention.</a:t>
            </a:r>
          </a:p>
          <a:p>
            <a:endParaRPr lang="en-US" dirty="0"/>
          </a:p>
          <a:p>
            <a:r>
              <a:rPr lang="en-US" dirty="0"/>
              <a:t>This is relevant to cybernetics, because in the field of control and communication, many ideas and techniques must have already been found and developed in math, and computing science, therefore, the techniques and knowledge in Cybernetics, must be re-discovering rules and properties that is already in Category Theory and other topological structures in nature.</a:t>
            </a:r>
            <a:endParaRPr lang="en-TW" dirty="0"/>
          </a:p>
        </p:txBody>
      </p:sp>
      <p:sp>
        <p:nvSpPr>
          <p:cNvPr id="2" name="Slide Number Placeholder 1">
            <a:extLst>
              <a:ext uri="{FF2B5EF4-FFF2-40B4-BE49-F238E27FC236}">
                <a16:creationId xmlns:a16="http://schemas.microsoft.com/office/drawing/2014/main" id="{0867792D-BE59-D64E-8886-5519441F88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2889462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a:t>
            </a:r>
            <a:r>
              <a:rPr lang="zh-CN" altLang="en-US" dirty="0">
                <a:solidFill>
                  <a:schemeClr val="tx1"/>
                </a:solidFill>
              </a:rPr>
              <a:t> </a:t>
            </a:r>
            <a:r>
              <a:rPr lang="en-US" altLang="zh-CN" dirty="0">
                <a:solidFill>
                  <a:schemeClr val="tx1"/>
                </a:solidFill>
              </a:rPr>
              <a:t>philosophical way to interpret Self-Reference</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095270" y="2110085"/>
            <a:ext cx="6571622" cy="984885"/>
          </a:xfrm>
          <a:prstGeom prst="rect">
            <a:avLst/>
          </a:prstGeom>
          <a:noFill/>
        </p:spPr>
        <p:txBody>
          <a:bodyPr wrap="square" rtlCol="0">
            <a:spAutoFit/>
          </a:bodyPr>
          <a:lstStyle/>
          <a:p>
            <a:pPr algn="ctr"/>
            <a:r>
              <a:rPr lang="en-TW" sz="2000" dirty="0"/>
              <a:t>“The self is not something ready-made, but something in continuous formation through choice of action.”</a:t>
            </a:r>
          </a:p>
          <a:p>
            <a:pPr algn="ctr"/>
            <a:r>
              <a:rPr lang="en-TW" sz="1800" dirty="0"/>
              <a:t>			</a:t>
            </a:r>
            <a:r>
              <a:rPr lang="en-TW" dirty="0"/>
              <a:t>	- John Dewey</a:t>
            </a:r>
            <a:endParaRPr lang="en-TW" sz="1800" dirty="0"/>
          </a:p>
        </p:txBody>
      </p:sp>
      <p:pic>
        <p:nvPicPr>
          <p:cNvPr id="1028" name="Picture 4" descr="Bust portrait of John Dewey, facing slightly left.">
            <a:hlinkClick r:id="rId3" tooltip="Bust portrait of John Dewey, facing slightly left."/>
            <a:extLst>
              <a:ext uri="{FF2B5EF4-FFF2-40B4-BE49-F238E27FC236}">
                <a16:creationId xmlns:a16="http://schemas.microsoft.com/office/drawing/2014/main" id="{2426853E-C5A3-904D-BB2A-4020022942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50672" y="2719844"/>
            <a:ext cx="1450996" cy="1978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DDD195-2F83-0543-AACA-C4BFB5CD0A79}"/>
              </a:ext>
            </a:extLst>
          </p:cNvPr>
          <p:cNvSpPr txBox="1"/>
          <p:nvPr/>
        </p:nvSpPr>
        <p:spPr>
          <a:xfrm>
            <a:off x="2968675" y="3135241"/>
            <a:ext cx="2824812" cy="253916"/>
          </a:xfrm>
          <a:prstGeom prst="rect">
            <a:avLst/>
          </a:prstGeom>
          <a:noFill/>
        </p:spPr>
        <p:txBody>
          <a:bodyPr wrap="none" rtlCol="0">
            <a:spAutoFit/>
          </a:bodyPr>
          <a:lstStyle/>
          <a:p>
            <a:r>
              <a:rPr lang="en-TW" sz="1050" dirty="0"/>
              <a:t>On page 408 of the </a:t>
            </a:r>
            <a:r>
              <a:rPr lang="en-TW" sz="1050" dirty="0">
                <a:hlinkClick r:id="rId5"/>
              </a:rPr>
              <a:t>Philosophy of Education</a:t>
            </a:r>
            <a:endParaRPr lang="en-TW" sz="1050" dirty="0"/>
          </a:p>
        </p:txBody>
      </p:sp>
      <p:sp>
        <p:nvSpPr>
          <p:cNvPr id="7" name="Slide Number Placeholder 6">
            <a:extLst>
              <a:ext uri="{FF2B5EF4-FFF2-40B4-BE49-F238E27FC236}">
                <a16:creationId xmlns:a16="http://schemas.microsoft.com/office/drawing/2014/main" id="{391BDD6C-203E-F44B-A1B6-AFE8F0CC0E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2191946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The human use of human beings</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286189" y="2931575"/>
            <a:ext cx="6571622" cy="1908215"/>
          </a:xfrm>
          <a:prstGeom prst="rect">
            <a:avLst/>
          </a:prstGeom>
          <a:noFill/>
        </p:spPr>
        <p:txBody>
          <a:bodyPr wrap="square" rtlCol="0">
            <a:spAutoFit/>
          </a:bodyPr>
          <a:lstStyle/>
          <a:p>
            <a:r>
              <a:rPr lang="en-TW" sz="2000" dirty="0"/>
              <a:t>“</a:t>
            </a:r>
            <a:r>
              <a:rPr lang="en-US" sz="2000" dirty="0"/>
              <a:t>Some agents can transcend one system and reset its goals from a vantage-point of a meta-system (Hofstadter, 1979). While many animals are capable of a wide repertoire of diverse goal-seeking activity, human minds appear to be (for now) in a unique position. </a:t>
            </a:r>
            <a:r>
              <a:rPr lang="en-TW" sz="2000" dirty="0"/>
              <a:t>.”</a:t>
            </a:r>
          </a:p>
          <a:p>
            <a:pPr algn="ctr"/>
            <a:r>
              <a:rPr lang="en-TW" sz="1800" dirty="0"/>
              <a:t>		</a:t>
            </a:r>
            <a:r>
              <a:rPr lang="en-TW" dirty="0"/>
              <a:t>- Michael Levin in the computational boundary of “self”</a:t>
            </a:r>
            <a:endParaRPr lang="en-TW" sz="1800" dirty="0"/>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6915" y="1133145"/>
            <a:ext cx="1245996" cy="1842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The thesis of the book is that: </a:t>
            </a:r>
          </a:p>
          <a:p>
            <a:r>
              <a:rPr lang="en-US" sz="1200" dirty="0"/>
              <a:t>society can only be understood through a study of the messages and the communication facilities which belong to it; and that in the future development of these messages and communication facilities, messages between man and machines, between machines and man, and between machine and machine, are destined to play an ever-increasing part. (p. 16)</a:t>
            </a:r>
          </a:p>
          <a:p>
            <a:r>
              <a:rPr lang="en-US" sz="1200" dirty="0"/>
              <a:t>	</a:t>
            </a:r>
          </a:p>
          <a:p>
            <a:r>
              <a:rPr lang="en-US" sz="1200" dirty="0"/>
              <a:t>	- Wikipedia on </a:t>
            </a:r>
            <a:r>
              <a:rPr lang="en-US" sz="1200" dirty="0">
                <a:hlinkClick r:id="rId4"/>
              </a:rPr>
              <a:t>Human use of Human Beings</a:t>
            </a:r>
            <a:endParaRPr lang="en-US" sz="1200" dirty="0"/>
          </a:p>
          <a:p>
            <a:endParaRPr lang="en-TW" sz="1200" dirty="0"/>
          </a:p>
        </p:txBody>
      </p:sp>
      <p:sp>
        <p:nvSpPr>
          <p:cNvPr id="3" name="Slide Number Placeholder 2">
            <a:extLst>
              <a:ext uri="{FF2B5EF4-FFF2-40B4-BE49-F238E27FC236}">
                <a16:creationId xmlns:a16="http://schemas.microsoft.com/office/drawing/2014/main" id="{44F77F50-84D7-1047-81F3-91C3BAD56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1877711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A Rhetoric Lens to see the world</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Focus on the relational structures between Names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accent1">
                      <a:lumMod val="75000"/>
                    </a:schemeClr>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3708FB78-AF75-F744-BCBF-6DED842657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3106183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Entropy and Negative Entropy</a:t>
            </a:r>
            <a:endParaRPr dirty="0">
              <a:solidFill>
                <a:schemeClr val="tx1"/>
              </a:solidFill>
            </a:endParaRPr>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52727" y="1507801"/>
            <a:ext cx="864159" cy="1277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Wiener believed that communication of information is essentially </a:t>
            </a:r>
            <a:r>
              <a:rPr lang="en-US" sz="1200" dirty="0">
                <a:hlinkClick r:id="rId4" tooltip="Negentropic"/>
              </a:rPr>
              <a:t>negentropic</a:t>
            </a:r>
            <a:r>
              <a:rPr lang="en-US" sz="1200" dirty="0"/>
              <a:t> – it resists entropy –, because it relies on organizational structures. There are two kinds of possible </a:t>
            </a:r>
            <a:r>
              <a:rPr lang="en-US" sz="1200" dirty="0" err="1"/>
              <a:t>disorganizational</a:t>
            </a:r>
            <a:r>
              <a:rPr lang="en-US" sz="1200" dirty="0"/>
              <a:t> forces, passive and active:</a:t>
            </a:r>
          </a:p>
          <a:p>
            <a:r>
              <a:rPr lang="en-US" sz="1200" dirty="0"/>
              <a:t>"Nature offers resistance to decoding, but it does not show ingenuity in finding new and undecipherable methods for jamming our communication with the outer world" (pp. 35–36).</a:t>
            </a:r>
          </a:p>
          <a:p>
            <a:r>
              <a:rPr lang="en-US" sz="1200" dirty="0"/>
              <a:t>	</a:t>
            </a:r>
          </a:p>
          <a:p>
            <a:r>
              <a:rPr lang="en-US" sz="1200" dirty="0"/>
              <a:t>	- Wikipedia on </a:t>
            </a:r>
            <a:r>
              <a:rPr lang="en-US" sz="1200" dirty="0">
                <a:hlinkClick r:id="rId5"/>
              </a:rPr>
              <a:t>Human use of Human Beings</a:t>
            </a:r>
            <a:endParaRPr lang="en-US" sz="1200" dirty="0"/>
          </a:p>
          <a:p>
            <a:endParaRPr lang="en-TW" sz="1200" dirty="0"/>
          </a:p>
        </p:txBody>
      </p:sp>
      <p:pic>
        <p:nvPicPr>
          <p:cNvPr id="7169" name="Picture 1">
            <a:hlinkClick r:id="rId6"/>
            <a:extLst>
              <a:ext uri="{FF2B5EF4-FFF2-40B4-BE49-F238E27FC236}">
                <a16:creationId xmlns:a16="http://schemas.microsoft.com/office/drawing/2014/main" id="{68CF3B2A-4265-2C46-BD7B-211B223B3DF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86189" y="1082221"/>
            <a:ext cx="1621418" cy="1869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AC2F4-0D85-544A-B654-6FAF61353564}"/>
              </a:ext>
            </a:extLst>
          </p:cNvPr>
          <p:cNvSpPr txBox="1"/>
          <p:nvPr/>
        </p:nvSpPr>
        <p:spPr>
          <a:xfrm>
            <a:off x="1286189" y="3126407"/>
            <a:ext cx="7130697" cy="1708160"/>
          </a:xfrm>
          <a:prstGeom prst="rect">
            <a:avLst/>
          </a:prstGeom>
          <a:noFill/>
        </p:spPr>
        <p:txBody>
          <a:bodyPr wrap="square" rtlCol="0">
            <a:spAutoFit/>
          </a:bodyPr>
          <a:lstStyle/>
          <a:p>
            <a:r>
              <a:rPr lang="en-US" sz="1200" dirty="0">
                <a:hlinkClick r:id="rId8" tooltip="Willard Gibbs"/>
              </a:rPr>
              <a:t>Willard Gibbs</a:t>
            </a:r>
            <a:r>
              <a:rPr lang="en-US" sz="1200" dirty="0"/>
              <a:t>’ 1873 </a:t>
            </a:r>
            <a:r>
              <a:rPr lang="en-US" sz="1200" b="1" dirty="0"/>
              <a:t>available energy</a:t>
            </a:r>
            <a:r>
              <a:rPr lang="en-US" sz="1200" dirty="0"/>
              <a:t> (</a:t>
            </a:r>
            <a:r>
              <a:rPr lang="en-US" sz="1200" dirty="0">
                <a:hlinkClick r:id="rId9" tooltip="Thermodynamic free energy"/>
              </a:rPr>
              <a:t>free energy</a:t>
            </a:r>
            <a:r>
              <a:rPr lang="en-US" sz="1200" dirty="0"/>
              <a:t>) graph, which shows a plane perpendicular to the axis of </a:t>
            </a:r>
            <a:r>
              <a:rPr lang="en-US" sz="1200" i="1" dirty="0"/>
              <a:t>v</a:t>
            </a:r>
            <a:r>
              <a:rPr lang="en-US" sz="1200" dirty="0"/>
              <a:t> (</a:t>
            </a:r>
            <a:r>
              <a:rPr lang="en-US" sz="1200" dirty="0">
                <a:hlinkClick r:id="rId10" tooltip="Volume"/>
              </a:rPr>
              <a:t>volume</a:t>
            </a:r>
            <a:r>
              <a:rPr lang="en-US" sz="1200" dirty="0"/>
              <a:t>) and passing through point A, which represents the initial state of the body. MN is the section of the surface of </a:t>
            </a:r>
            <a:r>
              <a:rPr lang="en-US" sz="1200" dirty="0">
                <a:hlinkClick r:id="rId11" tooltip="Dissipated energy"/>
              </a:rPr>
              <a:t>dissipated energy</a:t>
            </a:r>
            <a:r>
              <a:rPr lang="en-US" sz="1200" dirty="0"/>
              <a:t>. Q</a:t>
            </a:r>
            <a:r>
              <a:rPr lang="el-GR" sz="1200" dirty="0"/>
              <a:t>ε </a:t>
            </a:r>
            <a:r>
              <a:rPr lang="en-US" sz="1200" dirty="0"/>
              <a:t>and Q</a:t>
            </a:r>
            <a:r>
              <a:rPr lang="el-GR" sz="1200" dirty="0"/>
              <a:t>η </a:t>
            </a:r>
            <a:r>
              <a:rPr lang="en-US" sz="1200" dirty="0"/>
              <a:t>are sections of the planes </a:t>
            </a:r>
            <a:r>
              <a:rPr lang="el-GR" sz="1200" i="1" dirty="0"/>
              <a:t>η</a:t>
            </a:r>
            <a:r>
              <a:rPr lang="el-GR" sz="1200" dirty="0"/>
              <a:t> = 0 </a:t>
            </a:r>
            <a:r>
              <a:rPr lang="en-US" sz="1200" dirty="0"/>
              <a:t>and </a:t>
            </a:r>
            <a:r>
              <a:rPr lang="el-GR" sz="1200" i="1" dirty="0"/>
              <a:t>ε</a:t>
            </a:r>
            <a:r>
              <a:rPr lang="el-GR" sz="1200" dirty="0"/>
              <a:t> = 0, </a:t>
            </a:r>
            <a:r>
              <a:rPr lang="en-US" sz="1200" dirty="0"/>
              <a:t>and therefore parallel to the axes of </a:t>
            </a:r>
            <a:r>
              <a:rPr lang="el-GR" sz="1200" dirty="0"/>
              <a:t>ε (</a:t>
            </a:r>
            <a:r>
              <a:rPr lang="en-US" sz="1200" dirty="0">
                <a:hlinkClick r:id="rId12" tooltip="Internal energy"/>
              </a:rPr>
              <a:t>internal energy</a:t>
            </a:r>
            <a:r>
              <a:rPr lang="en-US" sz="1200" dirty="0"/>
              <a:t>) and </a:t>
            </a:r>
            <a:r>
              <a:rPr lang="el-GR" sz="1200" dirty="0"/>
              <a:t>η (</a:t>
            </a:r>
            <a:r>
              <a:rPr lang="en-US" sz="1200" dirty="0">
                <a:hlinkClick r:id="rId13" tooltip="Entropy"/>
              </a:rPr>
              <a:t>entropy</a:t>
            </a:r>
            <a:r>
              <a:rPr lang="en-US" sz="1200" dirty="0"/>
              <a:t>) respectively. AD and AE are the energy and entropy of the body in its initial state, AB and AC its </a:t>
            </a:r>
            <a:r>
              <a:rPr lang="en-US" sz="1200" i="1" dirty="0"/>
              <a:t>available energy</a:t>
            </a:r>
            <a:r>
              <a:rPr lang="en-US" sz="1200" dirty="0"/>
              <a:t> (</a:t>
            </a:r>
            <a:r>
              <a:rPr lang="en-US" sz="1200" dirty="0">
                <a:hlinkClick r:id="rId14" tooltip="Gibbs energy"/>
              </a:rPr>
              <a:t>Gibbs energy</a:t>
            </a:r>
            <a:r>
              <a:rPr lang="en-US" sz="1200" dirty="0"/>
              <a:t>) and its </a:t>
            </a:r>
            <a:r>
              <a:rPr lang="en-US" sz="1200" i="1" dirty="0"/>
              <a:t>capacity for entropy</a:t>
            </a:r>
            <a:r>
              <a:rPr lang="en-US" sz="1200" dirty="0"/>
              <a:t> (the amount by which the entropy of the body can be increased without changing the energy of the body or increasing its volume) respectively.</a:t>
            </a:r>
          </a:p>
          <a:p>
            <a:r>
              <a:rPr lang="en-US" sz="1050" dirty="0"/>
              <a:t>		</a:t>
            </a:r>
          </a:p>
          <a:p>
            <a:r>
              <a:rPr lang="en-US" sz="1050" dirty="0"/>
              <a:t>					- Wikipedia on </a:t>
            </a:r>
            <a:r>
              <a:rPr lang="en-US" sz="1050" dirty="0">
                <a:hlinkClick r:id="rId6"/>
              </a:rPr>
              <a:t>Negentropy</a:t>
            </a:r>
            <a:endParaRPr lang="en-TW" sz="1050" dirty="0"/>
          </a:p>
        </p:txBody>
      </p:sp>
      <p:sp>
        <p:nvSpPr>
          <p:cNvPr id="5" name="Slide Number Placeholder 4">
            <a:extLst>
              <a:ext uri="{FF2B5EF4-FFF2-40B4-BE49-F238E27FC236}">
                <a16:creationId xmlns:a16="http://schemas.microsoft.com/office/drawing/2014/main" id="{B909EAC0-61EE-384E-8236-DD0C50A36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984704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Entropic namespaces in Partially Ordered Sets</a:t>
            </a:r>
            <a:endParaRPr dirty="0">
              <a:solidFill>
                <a:schemeClr val="tx1"/>
              </a:solidFill>
            </a:endParaRPr>
          </a:p>
        </p:txBody>
      </p:sp>
      <p:pic>
        <p:nvPicPr>
          <p:cNvPr id="6" name="Picture 5">
            <a:extLst>
              <a:ext uri="{FF2B5EF4-FFF2-40B4-BE49-F238E27FC236}">
                <a16:creationId xmlns:a16="http://schemas.microsoft.com/office/drawing/2014/main" id="{C41647E0-A135-8A43-AC97-E0119BA2AC3E}"/>
              </a:ext>
            </a:extLst>
          </p:cNvPr>
          <p:cNvPicPr>
            <a:picLocks noChangeAspect="1"/>
          </p:cNvPicPr>
          <p:nvPr/>
        </p:nvPicPr>
        <p:blipFill>
          <a:blip r:embed="rId3"/>
          <a:stretch>
            <a:fillRect/>
          </a:stretch>
        </p:blipFill>
        <p:spPr>
          <a:xfrm>
            <a:off x="4124689" y="1101938"/>
            <a:ext cx="4259017" cy="1956353"/>
          </a:xfrm>
          <a:prstGeom prst="rect">
            <a:avLst/>
          </a:prstGeom>
        </p:spPr>
      </p:pic>
      <p:sp>
        <p:nvSpPr>
          <p:cNvPr id="8" name="TextBox 7">
            <a:extLst>
              <a:ext uri="{FF2B5EF4-FFF2-40B4-BE49-F238E27FC236}">
                <a16:creationId xmlns:a16="http://schemas.microsoft.com/office/drawing/2014/main" id="{88751E7B-E3A8-8246-8E6D-FA5CED74519D}"/>
              </a:ext>
            </a:extLst>
          </p:cNvPr>
          <p:cNvSpPr txBox="1"/>
          <p:nvPr/>
        </p:nvSpPr>
        <p:spPr>
          <a:xfrm>
            <a:off x="937832" y="4751079"/>
            <a:ext cx="7268336" cy="307777"/>
          </a:xfrm>
          <a:prstGeom prst="rect">
            <a:avLst/>
          </a:prstGeom>
          <a:noFill/>
        </p:spPr>
        <p:txBody>
          <a:bodyPr wrap="none" rtlCol="0">
            <a:spAutoFit/>
          </a:bodyPr>
          <a:lstStyle/>
          <a:p>
            <a:pPr algn="ctr"/>
            <a:r>
              <a:rPr lang="en-US" dirty="0"/>
              <a:t>Image Source: </a:t>
            </a:r>
            <a:r>
              <a:rPr lang="en-US" dirty="0">
                <a:hlinkClick r:id="rId4"/>
              </a:rPr>
              <a:t>Symmetric chain decompositions of partially ordered sets</a:t>
            </a:r>
            <a:r>
              <a:rPr lang="en-US" dirty="0"/>
              <a:t> by </a:t>
            </a:r>
            <a:r>
              <a:rPr lang="en-US" dirty="0" err="1"/>
              <a:t>Ondrej</a:t>
            </a:r>
            <a:r>
              <a:rPr lang="en-US" dirty="0"/>
              <a:t> </a:t>
            </a:r>
            <a:r>
              <a:rPr lang="en-US" dirty="0" err="1"/>
              <a:t>Zjevik</a:t>
            </a:r>
            <a:endParaRPr lang="en-TW" dirty="0"/>
          </a:p>
        </p:txBody>
      </p:sp>
      <p:pic>
        <p:nvPicPr>
          <p:cNvPr id="9" name="Picture 8">
            <a:extLst>
              <a:ext uri="{FF2B5EF4-FFF2-40B4-BE49-F238E27FC236}">
                <a16:creationId xmlns:a16="http://schemas.microsoft.com/office/drawing/2014/main" id="{35C4965F-6064-7C4F-B3DA-871346A1E08E}"/>
              </a:ext>
            </a:extLst>
          </p:cNvPr>
          <p:cNvPicPr>
            <a:picLocks noChangeAspect="1"/>
          </p:cNvPicPr>
          <p:nvPr/>
        </p:nvPicPr>
        <p:blipFill>
          <a:blip r:embed="rId5"/>
          <a:stretch>
            <a:fillRect/>
          </a:stretch>
        </p:blipFill>
        <p:spPr>
          <a:xfrm>
            <a:off x="3857844" y="3254385"/>
            <a:ext cx="4442024" cy="1496694"/>
          </a:xfrm>
          <a:prstGeom prst="rect">
            <a:avLst/>
          </a:prstGeom>
        </p:spPr>
      </p:pic>
      <p:pic>
        <p:nvPicPr>
          <p:cNvPr id="7" name="Picture 6">
            <a:extLst>
              <a:ext uri="{FF2B5EF4-FFF2-40B4-BE49-F238E27FC236}">
                <a16:creationId xmlns:a16="http://schemas.microsoft.com/office/drawing/2014/main" id="{D3BE6B2C-DF37-DE4E-A569-4C3928B7D1D4}"/>
              </a:ext>
            </a:extLst>
          </p:cNvPr>
          <p:cNvPicPr>
            <a:picLocks noChangeAspect="1"/>
          </p:cNvPicPr>
          <p:nvPr/>
        </p:nvPicPr>
        <p:blipFill>
          <a:blip r:embed="rId6"/>
          <a:stretch>
            <a:fillRect/>
          </a:stretch>
        </p:blipFill>
        <p:spPr>
          <a:xfrm>
            <a:off x="760294" y="1409912"/>
            <a:ext cx="3582007" cy="2948980"/>
          </a:xfrm>
          <a:prstGeom prst="rect">
            <a:avLst/>
          </a:prstGeom>
        </p:spPr>
      </p:pic>
      <p:sp>
        <p:nvSpPr>
          <p:cNvPr id="10" name="Slide Number Placeholder 9">
            <a:extLst>
              <a:ext uri="{FF2B5EF4-FFF2-40B4-BE49-F238E27FC236}">
                <a16:creationId xmlns:a16="http://schemas.microsoft.com/office/drawing/2014/main" id="{1C897F31-5E71-034B-8DB2-90CBE00DBE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2427706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97B11A-D4DB-5F4B-8FC1-B2764D89B6E6}"/>
              </a:ext>
            </a:extLst>
          </p:cNvPr>
          <p:cNvPicPr>
            <a:picLocks noChangeAspect="1"/>
          </p:cNvPicPr>
          <p:nvPr/>
        </p:nvPicPr>
        <p:blipFill>
          <a:blip r:embed="rId3"/>
          <a:stretch>
            <a:fillRect/>
          </a:stretch>
        </p:blipFill>
        <p:spPr>
          <a:xfrm>
            <a:off x="3340582" y="1649837"/>
            <a:ext cx="5558082" cy="2238875"/>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Stages of Control in Cybernetics</a:t>
            </a:r>
            <a:endParaRPr dirty="0">
              <a:solidFill>
                <a:schemeClr val="tx1"/>
              </a:solidFill>
            </a:endParaRPr>
          </a:p>
        </p:txBody>
      </p:sp>
      <p:pic>
        <p:nvPicPr>
          <p:cNvPr id="1026" name="Picture 2">
            <a:hlinkClick r:id="rId4"/>
            <a:extLst>
              <a:ext uri="{FF2B5EF4-FFF2-40B4-BE49-F238E27FC236}">
                <a16:creationId xmlns:a16="http://schemas.microsoft.com/office/drawing/2014/main" id="{103B772B-F392-004A-BCD5-406DB9CD45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1700" y="1609016"/>
            <a:ext cx="3297592" cy="2434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6E307F-9906-FA40-8DEC-64E24E0AE323}"/>
              </a:ext>
            </a:extLst>
          </p:cNvPr>
          <p:cNvSpPr txBox="1"/>
          <p:nvPr/>
        </p:nvSpPr>
        <p:spPr>
          <a:xfrm>
            <a:off x="2313208" y="4353017"/>
            <a:ext cx="4517583" cy="307777"/>
          </a:xfrm>
          <a:prstGeom prst="rect">
            <a:avLst/>
          </a:prstGeom>
          <a:noFill/>
        </p:spPr>
        <p:txBody>
          <a:bodyPr wrap="none" rtlCol="0">
            <a:spAutoFit/>
          </a:bodyPr>
          <a:lstStyle/>
          <a:p>
            <a:r>
              <a:rPr lang="en-TW" dirty="0"/>
              <a:t>Figure 1 of </a:t>
            </a:r>
            <a:r>
              <a:rPr lang="en-US" b="1" dirty="0">
                <a:hlinkClick r:id="rId4"/>
              </a:rPr>
              <a:t>The Computational Boundary of a “Self”</a:t>
            </a:r>
            <a:endParaRPr lang="en-US" b="1" dirty="0"/>
          </a:p>
        </p:txBody>
      </p:sp>
      <p:sp>
        <p:nvSpPr>
          <p:cNvPr id="6" name="Slide Number Placeholder 5">
            <a:extLst>
              <a:ext uri="{FF2B5EF4-FFF2-40B4-BE49-F238E27FC236}">
                <a16:creationId xmlns:a16="http://schemas.microsoft.com/office/drawing/2014/main" id="{B54768AB-4FB6-454F-87B3-07137FE98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2667191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a:t>
            </a:r>
            <a:r>
              <a:rPr lang="en-US" dirty="0" err="1">
                <a:solidFill>
                  <a:schemeClr val="tx1"/>
                </a:solidFill>
              </a:rPr>
              <a:t>Poset</a:t>
            </a:r>
            <a:r>
              <a:rPr lang="en-US" dirty="0">
                <a:solidFill>
                  <a:schemeClr val="tx1"/>
                </a:solidFill>
              </a:rPr>
              <a:t>)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3080084" y="4698475"/>
            <a:ext cx="4517583" cy="307777"/>
          </a:xfrm>
          <a:prstGeom prst="rect">
            <a:avLst/>
          </a:prstGeom>
          <a:noFill/>
        </p:spPr>
        <p:txBody>
          <a:bodyPr wrap="none" rtlCol="0">
            <a:spAutoFit/>
          </a:bodyPr>
          <a:lstStyle/>
          <a:p>
            <a:r>
              <a:rPr lang="en-US" dirty="0"/>
              <a:t>Figure 2 </a:t>
            </a:r>
            <a:r>
              <a:rPr lang="en-TW" dirty="0"/>
              <a:t>of </a:t>
            </a:r>
            <a:r>
              <a:rPr lang="en-US" b="1" dirty="0">
                <a:hlinkClick r:id="rId3"/>
              </a:rPr>
              <a:t>The Computational Boundary of a “Self”</a:t>
            </a:r>
            <a:endParaRPr lang="en-US" b="1" dirty="0"/>
          </a:p>
        </p:txBody>
      </p:sp>
      <p:pic>
        <p:nvPicPr>
          <p:cNvPr id="2050" name="Picture 2">
            <a:hlinkClick r:id="rId3"/>
            <a:extLst>
              <a:ext uri="{FF2B5EF4-FFF2-40B4-BE49-F238E27FC236}">
                <a16:creationId xmlns:a16="http://schemas.microsoft.com/office/drawing/2014/main" id="{DFF910C6-79FF-F44D-A778-71DA605A00B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0932" y="1041753"/>
            <a:ext cx="4779684" cy="36326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FAA0B6-DBD9-E748-AF9F-352F160B3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1032530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2064743" y="4698474"/>
            <a:ext cx="5014514" cy="307777"/>
          </a:xfrm>
          <a:prstGeom prst="rect">
            <a:avLst/>
          </a:prstGeom>
          <a:noFill/>
        </p:spPr>
        <p:txBody>
          <a:bodyPr wrap="none" rtlCol="0">
            <a:spAutoFit/>
          </a:bodyPr>
          <a:lstStyle/>
          <a:p>
            <a:r>
              <a:rPr lang="en-US" dirty="0"/>
              <a:t>Figure 3 and 4 </a:t>
            </a:r>
            <a:r>
              <a:rPr lang="en-TW" dirty="0"/>
              <a:t>of </a:t>
            </a:r>
            <a:r>
              <a:rPr lang="en-US" b="1" dirty="0">
                <a:hlinkClick r:id="rId3"/>
              </a:rPr>
              <a:t>The Computational Boundary of a “Self”</a:t>
            </a:r>
            <a:endParaRPr lang="en-US" b="1" dirty="0"/>
          </a:p>
        </p:txBody>
      </p:sp>
      <p:pic>
        <p:nvPicPr>
          <p:cNvPr id="4098" name="Picture 2">
            <a:hlinkClick r:id="rId4"/>
            <a:extLst>
              <a:ext uri="{FF2B5EF4-FFF2-40B4-BE49-F238E27FC236}">
                <a16:creationId xmlns:a16="http://schemas.microsoft.com/office/drawing/2014/main" id="{2FE316AA-FE71-9844-9557-3E7F3F373F1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9289" y="1116788"/>
            <a:ext cx="4245792" cy="34826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a:extLst>
              <a:ext uri="{FF2B5EF4-FFF2-40B4-BE49-F238E27FC236}">
                <a16:creationId xmlns:a16="http://schemas.microsoft.com/office/drawing/2014/main" id="{963C382F-7E70-894D-B884-6D0263D97E3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32073" y="1116787"/>
            <a:ext cx="2656418" cy="35816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192FBB5-115A-6546-94DF-73B790EC2B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472429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Agent actions in the world of </a:t>
            </a:r>
            <a:r>
              <a:rPr lang="en-US" dirty="0" err="1">
                <a:solidFill>
                  <a:schemeClr val="tx1"/>
                </a:solidFill>
              </a:rPr>
              <a:t>Posets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1677456" y="4698475"/>
            <a:ext cx="5506636" cy="307777"/>
          </a:xfrm>
          <a:prstGeom prst="rect">
            <a:avLst/>
          </a:prstGeom>
          <a:noFill/>
        </p:spPr>
        <p:txBody>
          <a:bodyPr wrap="none" rtlCol="0">
            <a:spAutoFit/>
          </a:bodyPr>
          <a:lstStyle/>
          <a:p>
            <a:r>
              <a:rPr lang="en-US" dirty="0"/>
              <a:t>O</a:t>
            </a:r>
            <a:r>
              <a:rPr lang="en-TW" dirty="0"/>
              <a:t>n P.4 of </a:t>
            </a:r>
            <a:r>
              <a:rPr lang="en-US" b="1" dirty="0">
                <a:hlinkClick r:id="rId3"/>
              </a:rPr>
              <a:t>Embedded Agency</a:t>
            </a:r>
            <a:r>
              <a:rPr lang="en-US" b="1" dirty="0"/>
              <a:t> by </a:t>
            </a:r>
            <a:r>
              <a:rPr lang="en-US" dirty="0">
                <a:hlinkClick r:id="rId4"/>
              </a:rPr>
              <a:t>Abram Demski</a:t>
            </a:r>
            <a:r>
              <a:rPr lang="en-US" dirty="0"/>
              <a:t>, </a:t>
            </a:r>
            <a:r>
              <a:rPr lang="en-US" dirty="0">
                <a:hlinkClick r:id="rId5"/>
              </a:rPr>
              <a:t>Scott Garrabrant</a:t>
            </a:r>
            <a:endParaRPr lang="en-US" b="1" dirty="0"/>
          </a:p>
        </p:txBody>
      </p:sp>
      <p:grpSp>
        <p:nvGrpSpPr>
          <p:cNvPr id="24" name="Group 23">
            <a:extLst>
              <a:ext uri="{FF2B5EF4-FFF2-40B4-BE49-F238E27FC236}">
                <a16:creationId xmlns:a16="http://schemas.microsoft.com/office/drawing/2014/main" id="{F92ED0D0-F1D8-8244-B9D7-52F247B264F2}"/>
              </a:ext>
            </a:extLst>
          </p:cNvPr>
          <p:cNvGrpSpPr/>
          <p:nvPr/>
        </p:nvGrpSpPr>
        <p:grpSpPr>
          <a:xfrm>
            <a:off x="1526862" y="1017725"/>
            <a:ext cx="5807824" cy="3432984"/>
            <a:chOff x="1477169" y="1017725"/>
            <a:chExt cx="5807824" cy="3432984"/>
          </a:xfrm>
        </p:grpSpPr>
        <p:pic>
          <p:nvPicPr>
            <p:cNvPr id="3" name="Picture 2">
              <a:hlinkClick r:id="rId6"/>
              <a:extLst>
                <a:ext uri="{FF2B5EF4-FFF2-40B4-BE49-F238E27FC236}">
                  <a16:creationId xmlns:a16="http://schemas.microsoft.com/office/drawing/2014/main" id="{8DD336FF-1013-B340-8978-27616871327D}"/>
                </a:ext>
              </a:extLst>
            </p:cNvPr>
            <p:cNvPicPr>
              <a:picLocks noChangeAspect="1"/>
            </p:cNvPicPr>
            <p:nvPr/>
          </p:nvPicPr>
          <p:blipFill>
            <a:blip r:embed="rId7"/>
            <a:stretch>
              <a:fillRect/>
            </a:stretch>
          </p:blipFill>
          <p:spPr>
            <a:xfrm>
              <a:off x="1477169" y="1017725"/>
              <a:ext cx="5807824" cy="3432984"/>
            </a:xfrm>
            <a:prstGeom prst="rect">
              <a:avLst/>
            </a:prstGeom>
          </p:spPr>
        </p:pic>
        <p:cxnSp>
          <p:nvCxnSpPr>
            <p:cNvPr id="5" name="Straight Arrow Connector 4">
              <a:extLst>
                <a:ext uri="{FF2B5EF4-FFF2-40B4-BE49-F238E27FC236}">
                  <a16:creationId xmlns:a16="http://schemas.microsoft.com/office/drawing/2014/main" id="{B7CE7432-25AD-5F46-B98A-7E1E653C147E}"/>
                </a:ext>
              </a:extLst>
            </p:cNvPr>
            <p:cNvCxnSpPr>
              <a:cxnSpLocks/>
            </p:cNvCxnSpPr>
            <p:nvPr/>
          </p:nvCxnSpPr>
          <p:spPr>
            <a:xfrm>
              <a:off x="2384385" y="4039565"/>
              <a:ext cx="1736202" cy="25464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C33B1E-3451-E54B-96C4-FE2A67D43D44}"/>
                </a:ext>
              </a:extLst>
            </p:cNvPr>
            <p:cNvCxnSpPr>
              <a:cxnSpLocks/>
            </p:cNvCxnSpPr>
            <p:nvPr/>
          </p:nvCxnSpPr>
          <p:spPr>
            <a:xfrm>
              <a:off x="3345084" y="4039565"/>
              <a:ext cx="775503" cy="173620"/>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F285BC-0767-F24B-ABB5-154443400E13}"/>
                </a:ext>
              </a:extLst>
            </p:cNvPr>
            <p:cNvCxnSpPr>
              <a:cxnSpLocks/>
            </p:cNvCxnSpPr>
            <p:nvPr/>
          </p:nvCxnSpPr>
          <p:spPr>
            <a:xfrm>
              <a:off x="4381081" y="3680749"/>
              <a:ext cx="49694" cy="445026"/>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6023162-32EE-A644-9938-D2383FD84A2E}"/>
                </a:ext>
              </a:extLst>
            </p:cNvPr>
            <p:cNvCxnSpPr>
              <a:cxnSpLocks/>
            </p:cNvCxnSpPr>
            <p:nvPr/>
          </p:nvCxnSpPr>
          <p:spPr>
            <a:xfrm flipH="1">
              <a:off x="4674120" y="3903262"/>
              <a:ext cx="349295" cy="26362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6062F8-613F-BC4A-A0C1-9F2ADF78EA37}"/>
                </a:ext>
              </a:extLst>
            </p:cNvPr>
            <p:cNvCxnSpPr>
              <a:cxnSpLocks/>
            </p:cNvCxnSpPr>
            <p:nvPr/>
          </p:nvCxnSpPr>
          <p:spPr>
            <a:xfrm flipH="1">
              <a:off x="4848767" y="4035074"/>
              <a:ext cx="1340118" cy="25913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B02651-EECE-9B4B-AC15-A8F7679C0E84}"/>
                </a:ext>
              </a:extLst>
            </p:cNvPr>
            <p:cNvCxnSpPr>
              <a:cxnSpLocks/>
            </p:cNvCxnSpPr>
            <p:nvPr/>
          </p:nvCxnSpPr>
          <p:spPr>
            <a:xfrm flipH="1">
              <a:off x="4848767" y="3649812"/>
              <a:ext cx="1896414" cy="56337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24">
            <a:extLst>
              <a:ext uri="{FF2B5EF4-FFF2-40B4-BE49-F238E27FC236}">
                <a16:creationId xmlns:a16="http://schemas.microsoft.com/office/drawing/2014/main" id="{499D921A-8A8A-A347-A069-7B8FC79E8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3295589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Functors</a:t>
            </a:r>
            <a:endParaRPr dirty="0">
              <a:solidFill>
                <a:schemeClr val="tx1"/>
              </a:solidFill>
            </a:endParaRPr>
          </a:p>
        </p:txBody>
      </p:sp>
      <p:pic>
        <p:nvPicPr>
          <p:cNvPr id="3" name="Picture 2">
            <a:hlinkClick r:id="rId3"/>
            <a:extLst>
              <a:ext uri="{FF2B5EF4-FFF2-40B4-BE49-F238E27FC236}">
                <a16:creationId xmlns:a16="http://schemas.microsoft.com/office/drawing/2014/main" id="{4924AE20-CE8C-524E-BD8B-3EA07E9523EF}"/>
              </a:ext>
            </a:extLst>
          </p:cNvPr>
          <p:cNvPicPr>
            <a:picLocks noChangeAspect="1"/>
          </p:cNvPicPr>
          <p:nvPr/>
        </p:nvPicPr>
        <p:blipFill>
          <a:blip r:embed="rId4"/>
          <a:stretch>
            <a:fillRect/>
          </a:stretch>
        </p:blipFill>
        <p:spPr>
          <a:xfrm>
            <a:off x="2037092" y="1122291"/>
            <a:ext cx="5069811" cy="3540926"/>
          </a:xfrm>
          <a:prstGeom prst="rect">
            <a:avLst/>
          </a:prstGeom>
        </p:spPr>
      </p:pic>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3036409"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/DisD9ftUyCk?t=240</a:t>
            </a:r>
            <a:endParaRPr lang="en-TW" dirty="0"/>
          </a:p>
        </p:txBody>
      </p:sp>
      <p:sp>
        <p:nvSpPr>
          <p:cNvPr id="5" name="Slide Number Placeholder 4">
            <a:extLst>
              <a:ext uri="{FF2B5EF4-FFF2-40B4-BE49-F238E27FC236}">
                <a16:creationId xmlns:a16="http://schemas.microsoft.com/office/drawing/2014/main" id="{D2EB0CB4-ADB1-FA4B-AE24-20FBC150B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73497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Monad</a:t>
            </a:r>
            <a:endParaRPr dirty="0">
              <a:solidFill>
                <a:schemeClr val="tx1"/>
              </a:solidFill>
            </a:endParaRPr>
          </a:p>
        </p:txBody>
      </p:sp>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2542684" cy="307777"/>
          </a:xfrm>
          <a:prstGeom prst="rect">
            <a:avLst/>
          </a:prstGeom>
          <a:noFill/>
        </p:spPr>
        <p:txBody>
          <a:bodyPr wrap="none" rtlCol="0">
            <a:spAutoFit/>
          </a:bodyPr>
          <a:lstStyle/>
          <a:p>
            <a:r>
              <a:rPr lang="en-US" dirty="0">
                <a:hlinkClick r:id="rId3"/>
              </a:rPr>
              <a:t>https://youtu.be/9QveBbn7t_c</a:t>
            </a:r>
            <a:endParaRPr lang="en-TW" dirty="0"/>
          </a:p>
        </p:txBody>
      </p:sp>
      <p:pic>
        <p:nvPicPr>
          <p:cNvPr id="5" name="Picture 4">
            <a:hlinkClick r:id="rId3"/>
            <a:extLst>
              <a:ext uri="{FF2B5EF4-FFF2-40B4-BE49-F238E27FC236}">
                <a16:creationId xmlns:a16="http://schemas.microsoft.com/office/drawing/2014/main" id="{977F09E3-E88A-4244-90FD-C77538F3EBA3}"/>
              </a:ext>
            </a:extLst>
          </p:cNvPr>
          <p:cNvPicPr>
            <a:picLocks noChangeAspect="1"/>
          </p:cNvPicPr>
          <p:nvPr/>
        </p:nvPicPr>
        <p:blipFill>
          <a:blip r:embed="rId4"/>
          <a:stretch>
            <a:fillRect/>
          </a:stretch>
        </p:blipFill>
        <p:spPr>
          <a:xfrm>
            <a:off x="2110399" y="1121207"/>
            <a:ext cx="4923201" cy="3438528"/>
          </a:xfrm>
          <a:prstGeom prst="rect">
            <a:avLst/>
          </a:prstGeom>
        </p:spPr>
      </p:pic>
      <p:sp>
        <p:nvSpPr>
          <p:cNvPr id="3" name="Slide Number Placeholder 2">
            <a:extLst>
              <a:ext uri="{FF2B5EF4-FFF2-40B4-BE49-F238E27FC236}">
                <a16:creationId xmlns:a16="http://schemas.microsoft.com/office/drawing/2014/main" id="{E152B272-D068-5648-A93F-6D11A5300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7631596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0383" y="731375"/>
            <a:ext cx="1831917" cy="229152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218099" y="1246817"/>
            <a:ext cx="4640928" cy="3416400"/>
          </a:xfrm>
        </p:spPr>
        <p:txBody>
          <a:bodyPr/>
          <a:lstStyle/>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400" i="1" dirty="0">
                <a:solidFill>
                  <a:schemeClr val="tx1"/>
                </a:solidFill>
                <a:latin typeface="Arial" panose="020B0604020202020204" pitchFamily="34" charset="0"/>
              </a:rPr>
              <a:t>(Theod. 10.)</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342900" lvl="0" indent="-228600" algn="just" eaLnBrk="0" fontAlgn="base" hangingPunct="0">
              <a:spcBef>
                <a:spcPct val="0"/>
              </a:spcBef>
              <a:spcAft>
                <a:spcPct val="0"/>
              </a:spcAft>
              <a:buClrTx/>
              <a:buFont typeface="+mj-lt"/>
              <a:buAutoNum type="arabicPeriod"/>
            </a:pPr>
            <a:r>
              <a:rPr lang="en-US" altLang="en-TW" sz="1400"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  ….  </a:t>
            </a:r>
            <a:r>
              <a:rPr lang="en-US" altLang="en-TW" sz="900" dirty="0">
                <a:solidFill>
                  <a:schemeClr val="tx1"/>
                </a:solidFill>
                <a:latin typeface="Arial" panose="020B0604020202020204" pitchFamily="34" charset="0"/>
              </a:rPr>
              <a:t>F</a:t>
            </a:r>
            <a:r>
              <a:rPr lang="en-TW" altLang="en-TW" sz="900" dirty="0">
                <a:solidFill>
                  <a:schemeClr val="tx1"/>
                </a:solidFill>
                <a:latin typeface="Arial" panose="020B0604020202020204" pitchFamily="34" charset="0"/>
              </a:rPr>
              <a:t>rom </a:t>
            </a:r>
            <a:r>
              <a:rPr lang="en-US" altLang="en-TW" sz="900" dirty="0" err="1">
                <a:solidFill>
                  <a:schemeClr val="tx1"/>
                </a:solidFill>
                <a:latin typeface="Arial" panose="020B0604020202020204" pitchFamily="34" charset="0"/>
                <a:hlinkClick r:id="rId3"/>
              </a:rPr>
              <a:t>home.datacomm.ch</a:t>
            </a:r>
            <a:r>
              <a:rPr lang="en-US" altLang="en-TW" sz="900" dirty="0">
                <a:solidFill>
                  <a:schemeClr val="tx1"/>
                </a:solidFill>
                <a:latin typeface="Arial" panose="020B0604020202020204" pitchFamily="34" charset="0"/>
                <a:hlinkClick r:id="rId3"/>
              </a:rPr>
              <a:t>/</a:t>
            </a:r>
            <a:r>
              <a:rPr lang="en-US" altLang="en-TW" sz="900" dirty="0" err="1">
                <a:solidFill>
                  <a:schemeClr val="tx1"/>
                </a:solidFill>
                <a:latin typeface="Arial" panose="020B0604020202020204" pitchFamily="34" charset="0"/>
                <a:hlinkClick r:id="rId3"/>
              </a:rPr>
              <a:t>kerguelen</a:t>
            </a:r>
            <a:r>
              <a:rPr lang="en-US" altLang="en-TW" sz="900" dirty="0">
                <a:solidFill>
                  <a:schemeClr val="tx1"/>
                </a:solidFill>
                <a:latin typeface="Arial" panose="020B0604020202020204" pitchFamily="34" charset="0"/>
                <a:hlinkClick r:id="rId3"/>
              </a:rPr>
              <a:t>/monadology/</a:t>
            </a:r>
            <a:r>
              <a:rPr lang="en-US" altLang="en-TW" sz="900" dirty="0" err="1">
                <a:solidFill>
                  <a:schemeClr val="tx1"/>
                </a:solidFill>
                <a:latin typeface="Arial" panose="020B0604020202020204" pitchFamily="34" charset="0"/>
                <a:hlinkClick r:id="rId3"/>
              </a:rPr>
              <a:t>monadology.html</a:t>
            </a:r>
            <a:endParaRPr lang="en-TW" altLang="en-TW" sz="12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11700" y="1438067"/>
            <a:ext cx="1863508" cy="2633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6978888" y="3113339"/>
            <a:ext cx="1874905" cy="1459443"/>
          </a:xfrm>
          <a:prstGeom prst="rect">
            <a:avLst/>
          </a:prstGeom>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2699060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pPr algn="ctr"/>
            <a:r>
              <a:rPr lang="en-US" altLang="en-US" dirty="0">
                <a:latin typeface="+mj-lt"/>
              </a:rPr>
              <a:t>The most famous master thesis</a:t>
            </a:r>
          </a:p>
        </p:txBody>
      </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5970270" y="320642"/>
            <a:ext cx="2971800" cy="1710928"/>
            <a:chOff x="3408" y="48"/>
            <a:chExt cx="2496" cy="1437"/>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dirty="0">
                  <a:solidFill>
                    <a:srgbClr val="003399"/>
                  </a:solidFill>
                  <a:latin typeface="Comic Sans MS" panose="030F0902030302020204" pitchFamily="66" charset="0"/>
                </a:rPr>
                <a:t>Claude Shannon, 1916-2001</a:t>
              </a:r>
              <a:endParaRPr lang="en-US" altLang="en-US" sz="1350" dirty="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dirty="0">
                <a:solidFill>
                  <a:srgbClr val="990000"/>
                </a:solidFill>
                <a:latin typeface="Comic Sans MS" panose="030F0902030302020204" pitchFamily="66" charset="0"/>
              </a:endParaRPr>
            </a:p>
          </p:txBody>
        </p:sp>
      </p:grpSp>
      <p:pic>
        <p:nvPicPr>
          <p:cNvPr id="3" name="Picture 2">
            <a:hlinkClick r:id="rId4"/>
            <a:extLst>
              <a:ext uri="{FF2B5EF4-FFF2-40B4-BE49-F238E27FC236}">
                <a16:creationId xmlns:a16="http://schemas.microsoft.com/office/drawing/2014/main" id="{1F607686-DC22-E54E-8E1C-C6E266E32361}"/>
              </a:ext>
            </a:extLst>
          </p:cNvPr>
          <p:cNvPicPr>
            <a:picLocks noChangeAspect="1"/>
          </p:cNvPicPr>
          <p:nvPr/>
        </p:nvPicPr>
        <p:blipFill>
          <a:blip r:embed="rId5"/>
          <a:stretch>
            <a:fillRect/>
          </a:stretch>
        </p:blipFill>
        <p:spPr>
          <a:xfrm>
            <a:off x="115298" y="708911"/>
            <a:ext cx="3039141" cy="4278462"/>
          </a:xfrm>
          <a:prstGeom prst="rect">
            <a:avLst/>
          </a:prstGeom>
        </p:spPr>
      </p:pic>
      <p:sp>
        <p:nvSpPr>
          <p:cNvPr id="6" name="TextBox 5">
            <a:extLst>
              <a:ext uri="{FF2B5EF4-FFF2-40B4-BE49-F238E27FC236}">
                <a16:creationId xmlns:a16="http://schemas.microsoft.com/office/drawing/2014/main" id="{B3D351BA-D2D6-D84D-8285-A1B29FC9BC2C}"/>
              </a:ext>
            </a:extLst>
          </p:cNvPr>
          <p:cNvSpPr txBox="1"/>
          <p:nvPr/>
        </p:nvSpPr>
        <p:spPr>
          <a:xfrm>
            <a:off x="201930" y="1083368"/>
            <a:ext cx="2505814" cy="738664"/>
          </a:xfrm>
          <a:prstGeom prst="rect">
            <a:avLst/>
          </a:prstGeom>
          <a:noFill/>
        </p:spPr>
        <p:txBody>
          <a:bodyPr wrap="none" rtlCol="0">
            <a:spAutoFit/>
          </a:bodyPr>
          <a:lstStyle/>
          <a:p>
            <a:pPr algn="ctr"/>
            <a:r>
              <a:rPr lang="en-TW" dirty="0"/>
              <a:t>A Symbolic Analysis</a:t>
            </a:r>
          </a:p>
          <a:p>
            <a:pPr algn="ctr"/>
            <a:r>
              <a:rPr lang="en-TW" dirty="0"/>
              <a:t> of</a:t>
            </a:r>
          </a:p>
          <a:p>
            <a:pPr algn="ctr"/>
            <a:r>
              <a:rPr lang="en-TW" dirty="0"/>
              <a:t> Relay and Switching Circuits</a:t>
            </a:r>
          </a:p>
        </p:txBody>
      </p:sp>
      <p:pic>
        <p:nvPicPr>
          <p:cNvPr id="7" name="Picture 6">
            <a:hlinkClick r:id="rId4"/>
            <a:extLst>
              <a:ext uri="{FF2B5EF4-FFF2-40B4-BE49-F238E27FC236}">
                <a16:creationId xmlns:a16="http://schemas.microsoft.com/office/drawing/2014/main" id="{86A03DC0-01FF-EC45-B938-84E40B668FCD}"/>
              </a:ext>
            </a:extLst>
          </p:cNvPr>
          <p:cNvPicPr>
            <a:picLocks noChangeAspect="1"/>
          </p:cNvPicPr>
          <p:nvPr/>
        </p:nvPicPr>
        <p:blipFill>
          <a:blip r:embed="rId6"/>
          <a:stretch>
            <a:fillRect/>
          </a:stretch>
        </p:blipFill>
        <p:spPr>
          <a:xfrm>
            <a:off x="6445760" y="2627792"/>
            <a:ext cx="2525164" cy="2359580"/>
          </a:xfrm>
          <a:prstGeom prst="rect">
            <a:avLst/>
          </a:prstGeom>
        </p:spPr>
      </p:pic>
      <p:pic>
        <p:nvPicPr>
          <p:cNvPr id="8" name="Picture 7">
            <a:hlinkClick r:id="rId4"/>
            <a:extLst>
              <a:ext uri="{FF2B5EF4-FFF2-40B4-BE49-F238E27FC236}">
                <a16:creationId xmlns:a16="http://schemas.microsoft.com/office/drawing/2014/main" id="{3FA830F0-EA11-B94F-A53F-96FB0574CF1C}"/>
              </a:ext>
            </a:extLst>
          </p:cNvPr>
          <p:cNvPicPr>
            <a:picLocks noChangeAspect="1"/>
          </p:cNvPicPr>
          <p:nvPr/>
        </p:nvPicPr>
        <p:blipFill>
          <a:blip r:embed="rId7"/>
          <a:stretch>
            <a:fillRect/>
          </a:stretch>
        </p:blipFill>
        <p:spPr>
          <a:xfrm>
            <a:off x="3344180" y="708909"/>
            <a:ext cx="2911839" cy="4278463"/>
          </a:xfrm>
          <a:prstGeom prst="rect">
            <a:avLst/>
          </a:prstGeom>
        </p:spPr>
      </p:pic>
      <p:sp>
        <p:nvSpPr>
          <p:cNvPr id="2" name="Slide Number Placeholder 1">
            <a:extLst>
              <a:ext uri="{FF2B5EF4-FFF2-40B4-BE49-F238E27FC236}">
                <a16:creationId xmlns:a16="http://schemas.microsoft.com/office/drawing/2014/main" id="{122B695D-9138-794C-A969-75D5DA812918}"/>
              </a:ext>
            </a:extLst>
          </p:cNvPr>
          <p:cNvSpPr>
            <a:spLocks noGrp="1"/>
          </p:cNvSpPr>
          <p:nvPr>
            <p:ph type="sldNum" sz="quarter" idx="12"/>
          </p:nvPr>
        </p:nvSpPr>
        <p:spPr/>
        <p:txBody>
          <a:bodyPr/>
          <a:lstStyle/>
          <a:p>
            <a:fld id="{713C7D3C-22D2-7449-8935-5F36E8921380}" type="slidenum">
              <a:rPr lang="en-US" smtClean="0"/>
              <a:pPr/>
              <a:t>6</a:t>
            </a:fld>
            <a:endParaRPr lang="en-US" dirty="0"/>
          </a:p>
        </p:txBody>
      </p:sp>
    </p:spTree>
    <p:extLst>
      <p:ext uri="{BB962C8B-B14F-4D97-AF65-F5344CB8AC3E}">
        <p14:creationId xmlns:p14="http://schemas.microsoft.com/office/powerpoint/2010/main" val="1420044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1152179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
        <p:nvSpPr>
          <p:cNvPr id="4" name="Slide Number Placeholder 3">
            <a:extLst>
              <a:ext uri="{FF2B5EF4-FFF2-40B4-BE49-F238E27FC236}">
                <a16:creationId xmlns:a16="http://schemas.microsoft.com/office/drawing/2014/main" id="{FE40E90F-D4AC-DB49-B687-0BE8F7381D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2920442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1841223" y="998066"/>
            <a:ext cx="3926075" cy="307777"/>
          </a:xfrm>
          <a:prstGeom prst="rect">
            <a:avLst/>
          </a:prstGeom>
          <a:noFill/>
        </p:spPr>
        <p:txBody>
          <a:bodyPr wrap="none" rtlCol="0">
            <a:spAutoFit/>
          </a:bodyPr>
          <a:lstStyle/>
          <a:p>
            <a:r>
              <a:rPr lang="en-TW" dirty="0">
                <a:solidFill>
                  <a:srgbClr val="FF0000"/>
                </a:solidFill>
              </a:rPr>
              <a:t>Keeping namespace consistent (is challenging)</a:t>
            </a:r>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
        <p:nvSpPr>
          <p:cNvPr id="5" name="Slide Number Placeholder 4">
            <a:extLst>
              <a:ext uri="{FF2B5EF4-FFF2-40B4-BE49-F238E27FC236}">
                <a16:creationId xmlns:a16="http://schemas.microsoft.com/office/drawing/2014/main" id="{44D37C2A-C0B6-1642-8918-29405AFA4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2644217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
        <p:nvSpPr>
          <p:cNvPr id="2" name="Slide Number Placeholder 1">
            <a:extLst>
              <a:ext uri="{FF2B5EF4-FFF2-40B4-BE49-F238E27FC236}">
                <a16:creationId xmlns:a16="http://schemas.microsoft.com/office/drawing/2014/main" id="{BD602494-0DEC-6040-BA12-69BB17F586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334003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
        <p:nvSpPr>
          <p:cNvPr id="7" name="Slide Number Placeholder 6">
            <a:extLst>
              <a:ext uri="{FF2B5EF4-FFF2-40B4-BE49-F238E27FC236}">
                <a16:creationId xmlns:a16="http://schemas.microsoft.com/office/drawing/2014/main" id="{ABEA3A9F-4882-8348-989F-545E84B2FD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956356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468747" y="1063229"/>
            <a:ext cx="728597" cy="32114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5" name="Slide Number Placeholder 4">
            <a:extLst>
              <a:ext uri="{FF2B5EF4-FFF2-40B4-BE49-F238E27FC236}">
                <a16:creationId xmlns:a16="http://schemas.microsoft.com/office/drawing/2014/main" id="{BD027C46-02F3-BD4F-A279-769A4A4EAF75}"/>
              </a:ext>
            </a:extLst>
          </p:cNvPr>
          <p:cNvSpPr>
            <a:spLocks noGrp="1"/>
          </p:cNvSpPr>
          <p:nvPr>
            <p:ph type="sldNum" sz="quarter" idx="12"/>
          </p:nvPr>
        </p:nvSpPr>
        <p:spPr/>
        <p:txBody>
          <a:bodyPr/>
          <a:lstStyle/>
          <a:p>
            <a:fld id="{713C7D3C-22D2-7449-8935-5F36E8921380}" type="slidenum">
              <a:rPr lang="en-US" smtClean="0"/>
              <a:pPr/>
              <a:t>65</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normAutofit fontScale="90000"/>
          </a:bodyPr>
          <a:lstStyle/>
          <a:p>
            <a:r>
              <a:rPr lang="en-US" dirty="0"/>
              <a:t>Think about all activities as </a:t>
            </a:r>
            <a:r>
              <a:rPr lang="en-US" dirty="0" err="1"/>
              <a:t>Posets</a:t>
            </a:r>
            <a:r>
              <a:rPr lang="en-US" dirty="0"/>
              <a:t>/Lattices</a:t>
            </a:r>
            <a:br>
              <a:rPr lang="en-US" dirty="0"/>
            </a:br>
            <a:r>
              <a:rPr lang="en-US" dirty="0">
                <a:solidFill>
                  <a:srgbClr val="FF0000"/>
                </a:solidFill>
              </a:rPr>
              <a:t> software projects in version control database</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 name="Slide Number Placeholder 2">
            <a:extLst>
              <a:ext uri="{FF2B5EF4-FFF2-40B4-BE49-F238E27FC236}">
                <a16:creationId xmlns:a16="http://schemas.microsoft.com/office/drawing/2014/main" id="{6D941DA3-C482-6045-962D-D2014A157B5C}"/>
              </a:ext>
            </a:extLst>
          </p:cNvPr>
          <p:cNvSpPr>
            <a:spLocks noGrp="1"/>
          </p:cNvSpPr>
          <p:nvPr>
            <p:ph type="sldNum" sz="quarter" idx="2"/>
          </p:nvPr>
        </p:nvSpPr>
        <p:spPr/>
        <p:txBody>
          <a:bodyPr/>
          <a:lstStyle/>
          <a:p>
            <a:fld id="{86CB4B4D-7CA3-9044-876B-883B54F8677D}" type="slidenum">
              <a:rPr lang="en-TW" smtClean="0"/>
              <a:t>66</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as a </a:t>
            </a:r>
            <a:r>
              <a:rPr lang="en-US" dirty="0" err="1">
                <a:solidFill>
                  <a:schemeClr val="tx1"/>
                </a:solidFill>
              </a:rPr>
              <a:t>Poset</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4" name="Slide Number Placeholder 3">
            <a:extLst>
              <a:ext uri="{FF2B5EF4-FFF2-40B4-BE49-F238E27FC236}">
                <a16:creationId xmlns:a16="http://schemas.microsoft.com/office/drawing/2014/main" id="{437B4C24-12B3-F349-9A32-8AD2309FC9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49830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1879488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9711" y="857701"/>
            <a:ext cx="1136779" cy="1327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5" name="TextBox 7"/>
          <p:cNvSpPr txBox="1">
            <a:spLocks noChangeArrowheads="1"/>
          </p:cNvSpPr>
          <p:nvPr/>
        </p:nvSpPr>
        <p:spPr bwMode="auto">
          <a:xfrm>
            <a:off x="334906" y="2202418"/>
            <a:ext cx="11015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900" dirty="0">
                <a:solidFill>
                  <a:prstClr val="black"/>
                </a:solidFill>
              </a:rPr>
              <a:t>George Boole</a:t>
            </a:r>
          </a:p>
          <a:p>
            <a:pPr algn="ctr" eaLnBrk="1" fontAlgn="auto" hangingPunct="1">
              <a:spcBef>
                <a:spcPts val="0"/>
              </a:spcBef>
              <a:spcAft>
                <a:spcPts val="0"/>
              </a:spcAft>
            </a:pPr>
            <a:r>
              <a:rPr lang="en-US" altLang="zh-CN" sz="900" dirty="0">
                <a:solidFill>
                  <a:prstClr val="black"/>
                </a:solidFill>
              </a:rPr>
              <a:t>Boolean Algebra</a:t>
            </a: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From </a:t>
            </a:r>
            <a:r>
              <a:rPr lang="en-US" altLang="zh-CN" sz="2400" u="sng" dirty="0">
                <a:solidFill>
                  <a:prstClr val="black"/>
                </a:solidFill>
                <a:latin typeface="Arial" panose="020B0604020202020204" pitchFamily="34" charset="0"/>
                <a:ea typeface="等线" charset="-122"/>
              </a:rPr>
              <a:t>Law of Thought</a:t>
            </a:r>
            <a:r>
              <a:rPr lang="en-US" altLang="zh-CN" sz="2400" dirty="0">
                <a:solidFill>
                  <a:prstClr val="black"/>
                </a:solidFill>
                <a:latin typeface="Arial" panose="020B0604020202020204" pitchFamily="34" charset="0"/>
                <a:ea typeface="等线" charset="-122"/>
              </a:rPr>
              <a:t> to </a:t>
            </a:r>
            <a:r>
              <a:rPr lang="en-US" altLang="zh-CN" sz="2400" u="sng" dirty="0">
                <a:solidFill>
                  <a:prstClr val="black"/>
                </a:solidFill>
                <a:latin typeface="Arial" panose="020B0604020202020204" pitchFamily="34" charset="0"/>
                <a:ea typeface="等线" charset="-122"/>
              </a:rPr>
              <a:t>Symbolic Analysis of Circuit</a:t>
            </a:r>
            <a:endParaRPr lang="zh-CN" altLang="en-US" sz="1350" u="sng" kern="0" dirty="0">
              <a:solidFill>
                <a:srgbClr val="3A3A3A"/>
              </a:solidFill>
              <a:latin typeface="黑体" panose="02010609060101010101" pitchFamily="49" charset="-122"/>
              <a:ea typeface="黑体" panose="02010609060101010101" pitchFamily="49" charset="-122"/>
            </a:endParaRPr>
          </a:p>
        </p:txBody>
      </p:sp>
      <p:pic>
        <p:nvPicPr>
          <p:cNvPr id="11265" name="Picture 1">
            <a:extLst>
              <a:ext uri="{FF2B5EF4-FFF2-40B4-BE49-F238E27FC236}">
                <a16:creationId xmlns:a16="http://schemas.microsoft.com/office/drawing/2014/main" id="{328C2DF7-FCF8-EA49-894A-94952D6D6D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4906" y="2943541"/>
            <a:ext cx="1101584" cy="165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36C40DF-98C9-F54D-BC45-BC496E112DDF}"/>
              </a:ext>
            </a:extLst>
          </p:cNvPr>
          <p:cNvPicPr>
            <a:picLocks noChangeAspect="1"/>
          </p:cNvPicPr>
          <p:nvPr/>
        </p:nvPicPr>
        <p:blipFill>
          <a:blip r:embed="rId4"/>
          <a:stretch>
            <a:fillRect/>
          </a:stretch>
        </p:blipFill>
        <p:spPr>
          <a:xfrm>
            <a:off x="5700101" y="925846"/>
            <a:ext cx="2770278" cy="4144624"/>
          </a:xfrm>
          <a:prstGeom prst="rect">
            <a:avLst/>
          </a:prstGeom>
        </p:spPr>
      </p:pic>
      <p:pic>
        <p:nvPicPr>
          <p:cNvPr id="4" name="Picture 3">
            <a:extLst>
              <a:ext uri="{FF2B5EF4-FFF2-40B4-BE49-F238E27FC236}">
                <a16:creationId xmlns:a16="http://schemas.microsoft.com/office/drawing/2014/main" id="{0AFCCE6B-DCF7-3C40-B9DD-DD22DC195231}"/>
              </a:ext>
            </a:extLst>
          </p:cNvPr>
          <p:cNvPicPr>
            <a:picLocks noChangeAspect="1"/>
          </p:cNvPicPr>
          <p:nvPr/>
        </p:nvPicPr>
        <p:blipFill>
          <a:blip r:embed="rId5"/>
          <a:stretch>
            <a:fillRect/>
          </a:stretch>
        </p:blipFill>
        <p:spPr>
          <a:xfrm>
            <a:off x="1896714" y="925846"/>
            <a:ext cx="2770278" cy="4090600"/>
          </a:xfrm>
          <a:prstGeom prst="rect">
            <a:avLst/>
          </a:prstGeom>
          <a:ln>
            <a:solidFill>
              <a:schemeClr val="tx1"/>
            </a:solidFill>
          </a:ln>
        </p:spPr>
      </p:pic>
      <p:sp>
        <p:nvSpPr>
          <p:cNvPr id="5" name="Slide Number Placeholder 4">
            <a:extLst>
              <a:ext uri="{FF2B5EF4-FFF2-40B4-BE49-F238E27FC236}">
                <a16:creationId xmlns:a16="http://schemas.microsoft.com/office/drawing/2014/main" id="{61983BB1-9C67-D44D-9C6E-8CC31C03C88F}"/>
              </a:ext>
            </a:extLst>
          </p:cNvPr>
          <p:cNvSpPr>
            <a:spLocks noGrp="1"/>
          </p:cNvSpPr>
          <p:nvPr>
            <p:ph type="sldNum" sz="quarter" idx="12"/>
          </p:nvPr>
        </p:nvSpPr>
        <p:spPr/>
        <p:txBody>
          <a:bodyPr/>
          <a:lstStyle/>
          <a:p>
            <a:fld id="{713C7D3C-22D2-7449-8935-5F36E8921380}" type="slidenum">
              <a:rPr lang="en-US" smtClean="0"/>
              <a:pPr/>
              <a:t>7</a:t>
            </a:fld>
            <a:endParaRPr lang="en-US" dirty="0"/>
          </a:p>
        </p:txBody>
      </p:sp>
    </p:spTree>
    <p:extLst>
      <p:ext uri="{BB962C8B-B14F-4D97-AF65-F5344CB8AC3E}">
        <p14:creationId xmlns:p14="http://schemas.microsoft.com/office/powerpoint/2010/main" val="1880991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5" name="Slide Number Placeholder 4">
            <a:extLst>
              <a:ext uri="{FF2B5EF4-FFF2-40B4-BE49-F238E27FC236}">
                <a16:creationId xmlns:a16="http://schemas.microsoft.com/office/drawing/2014/main" id="{229643C1-AE60-E745-81A0-4D794038BB3B}"/>
              </a:ext>
            </a:extLst>
          </p:cNvPr>
          <p:cNvSpPr>
            <a:spLocks noGrp="1"/>
          </p:cNvSpPr>
          <p:nvPr>
            <p:ph type="sldNum" sz="quarter" idx="2"/>
          </p:nvPr>
        </p:nvSpPr>
        <p:spPr/>
        <p:txBody>
          <a:bodyPr/>
          <a:lstStyle/>
          <a:p>
            <a:fld id="{86CB4B4D-7CA3-9044-876B-883B54F8677D}" type="slidenum">
              <a:rPr lang="en-TW" smtClean="0"/>
              <a:t>70</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
        <p:nvSpPr>
          <p:cNvPr id="4" name="Slide Number Placeholder 3">
            <a:extLst>
              <a:ext uri="{FF2B5EF4-FFF2-40B4-BE49-F238E27FC236}">
                <a16:creationId xmlns:a16="http://schemas.microsoft.com/office/drawing/2014/main" id="{4F189EAA-DFB8-9645-B4BD-CD556E03A7A1}"/>
              </a:ext>
            </a:extLst>
          </p:cNvPr>
          <p:cNvSpPr>
            <a:spLocks noGrp="1"/>
          </p:cNvSpPr>
          <p:nvPr>
            <p:ph type="sldNum" sz="quarter" idx="2"/>
          </p:nvPr>
        </p:nvSpPr>
        <p:spPr/>
        <p:txBody>
          <a:bodyPr/>
          <a:lstStyle/>
          <a:p>
            <a:fld id="{86CB4B4D-7CA3-9044-876B-883B54F8677D}" type="slidenum">
              <a:rPr lang="en-TW" smtClean="0"/>
              <a:t>71</a:t>
            </a:fld>
            <a:endParaRPr lang="en-TW"/>
          </a:p>
        </p:txBody>
      </p:sp>
    </p:spTree>
    <p:extLst>
      <p:ext uri="{BB962C8B-B14F-4D97-AF65-F5344CB8AC3E}">
        <p14:creationId xmlns:p14="http://schemas.microsoft.com/office/powerpoint/2010/main" val="52305553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5" name="Slide Number Placeholder 4">
            <a:extLst>
              <a:ext uri="{FF2B5EF4-FFF2-40B4-BE49-F238E27FC236}">
                <a16:creationId xmlns:a16="http://schemas.microsoft.com/office/drawing/2014/main" id="{02A2AB4A-3157-B644-9DD0-302230D2453D}"/>
              </a:ext>
            </a:extLst>
          </p:cNvPr>
          <p:cNvSpPr>
            <a:spLocks noGrp="1"/>
          </p:cNvSpPr>
          <p:nvPr>
            <p:ph type="sldNum" sz="quarter" idx="2"/>
          </p:nvPr>
        </p:nvSpPr>
        <p:spPr/>
        <p:txBody>
          <a:bodyPr/>
          <a:lstStyle/>
          <a:p>
            <a:fld id="{86CB4B4D-7CA3-9044-876B-883B54F8677D}" type="slidenum">
              <a:rPr lang="en-TW" smtClean="0"/>
              <a:t>72</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2281227" y="2064182"/>
            <a:ext cx="4351942" cy="2383792"/>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endParaRPr lang="en-TW" sz="1499" dirty="0">
                <a:solidFill>
                  <a:srgbClr val="000000"/>
                </a:solidFill>
                <a:latin typeface="STXinwei" panose="02010800040101010101" pitchFamily="2" charset="-122"/>
                <a:ea typeface="STXinwei" panose="02010800040101010101" pitchFamily="2" charset="-122"/>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endParaRPr lang="en-TW" sz="1499" dirty="0">
                <a:solidFill>
                  <a:srgbClr val="000000"/>
                </a:solidFill>
                <a:latin typeface="STXinwei" panose="02010800040101010101" pitchFamily="2" charset="-122"/>
                <a:ea typeface="STXinwei" panose="02010800040101010101" pitchFamily="2" charset="-122"/>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4164180" y="2062470"/>
            <a:ext cx="2472011" cy="2379492"/>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499" dirty="0">
                <a:solidFill>
                  <a:srgbClr val="000000"/>
                </a:solidFill>
                <a:latin typeface="STXinwei" panose="02010800040101010101" pitchFamily="2" charset="-122"/>
                <a:ea typeface="STXinwei" panose="02010800040101010101" pitchFamily="2" charset="-122"/>
              </a:rPr>
              <a:t>活性</a:t>
            </a:r>
          </a:p>
          <a:p>
            <a:pPr algn="ctr" defTabSz="914012">
              <a:defRPr/>
            </a:pPr>
            <a:r>
              <a:rPr lang="en-TW" sz="1499" dirty="0">
                <a:solidFill>
                  <a:srgbClr val="000000"/>
                </a:solidFill>
                <a:latin typeface="STXinwei" panose="02010800040101010101" pitchFamily="2" charset="-122"/>
                <a:ea typeface="STXinwei" panose="02010800040101010101" pitchFamily="2" charset="-122"/>
              </a:rPr>
              <a:t>Liveness</a:t>
            </a:r>
          </a:p>
          <a:p>
            <a:pPr algn="ctr" defTabSz="914012">
              <a:defRPr/>
            </a:pPr>
            <a:endParaRPr lang="en-TW" sz="1499" dirty="0">
              <a:solidFill>
                <a:srgbClr val="000000"/>
              </a:solidFill>
              <a:latin typeface="STXinwei" panose="02010800040101010101" pitchFamily="2" charset="-122"/>
              <a:ea typeface="STXinwei" panose="02010800040101010101" pitchFamily="2" charset="-122"/>
            </a:endParaRPr>
          </a:p>
          <a:p>
            <a:pPr algn="ctr" defTabSz="914012">
              <a:defRPr/>
            </a:pPr>
            <a:endParaRPr lang="en-TW" sz="1499" dirty="0">
              <a:solidFill>
                <a:srgbClr val="000000"/>
              </a:solidFill>
              <a:latin typeface="STXinwei" panose="02010800040101010101" pitchFamily="2" charset="-122"/>
              <a:ea typeface="STXinwei" panose="02010800040101010101" pitchFamily="2" charset="-122"/>
            </a:endParaRPr>
          </a:p>
          <a:p>
            <a:pPr algn="ctr" defTabSz="914012">
              <a:defRPr/>
            </a:pPr>
            <a:r>
              <a:rPr lang="zh-CN" altLang="en-US" sz="1499" dirty="0">
                <a:solidFill>
                  <a:srgbClr val="000000"/>
                </a:solidFill>
                <a:latin typeface="STXinwei" panose="02010800040101010101" pitchFamily="2" charset="-122"/>
                <a:ea typeface="STXinwei" panose="02010800040101010101" pitchFamily="2" charset="-122"/>
              </a:rPr>
              <a:t>（</a:t>
            </a:r>
            <a:r>
              <a:rPr lang="en-TW" sz="1499" dirty="0">
                <a:solidFill>
                  <a:srgbClr val="000000"/>
                </a:solidFill>
                <a:latin typeface="STXinwei" panose="02010800040101010101" pitchFamily="2" charset="-122"/>
                <a:ea typeface="STXinwei" panose="02010800040101010101" pitchFamily="2" charset="-122"/>
              </a:rPr>
              <a:t>保证好事发生</a:t>
            </a:r>
            <a:r>
              <a:rPr lang="zh-CN" altLang="en-US" sz="1499" dirty="0">
                <a:solidFill>
                  <a:srgbClr val="000000"/>
                </a:solidFill>
                <a:latin typeface="STXinwei" panose="02010800040101010101" pitchFamily="2" charset="-122"/>
                <a:ea typeface="STXinwei" panose="02010800040101010101" pitchFamily="2" charset="-122"/>
              </a:rPr>
              <a:t>）</a:t>
            </a:r>
            <a:endParaRPr lang="en-TW" sz="1499" dirty="0">
              <a:solidFill>
                <a:srgbClr val="0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2249161" y="2062470"/>
            <a:ext cx="2514948" cy="2379493"/>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799" dirty="0">
                <a:solidFill>
                  <a:srgbClr val="FFFFFF"/>
                </a:solidFill>
                <a:latin typeface="STXinwei" panose="02010800040101010101" pitchFamily="2" charset="-122"/>
                <a:ea typeface="STXinwei" panose="02010800040101010101" pitchFamily="2" charset="-122"/>
              </a:rPr>
              <a:t>安全</a:t>
            </a:r>
          </a:p>
          <a:p>
            <a:pPr algn="ctr" defTabSz="914012">
              <a:defRPr/>
            </a:pPr>
            <a:r>
              <a:rPr lang="en-TW" sz="1799" dirty="0">
                <a:solidFill>
                  <a:srgbClr val="FFFFFF"/>
                </a:solidFill>
                <a:latin typeface="STXinwei" panose="02010800040101010101" pitchFamily="2" charset="-122"/>
                <a:ea typeface="STXinwei" panose="02010800040101010101" pitchFamily="2" charset="-122"/>
              </a:rPr>
              <a:t>Safety</a:t>
            </a:r>
          </a:p>
          <a:p>
            <a:pPr algn="ctr" defTabSz="914012">
              <a:defRPr/>
            </a:pPr>
            <a:endParaRPr lang="en-TW" sz="1799" dirty="0">
              <a:solidFill>
                <a:srgbClr val="FFFFFF"/>
              </a:solidFill>
              <a:latin typeface="STXinwei" panose="02010800040101010101" pitchFamily="2" charset="-122"/>
              <a:ea typeface="STXinwei" panose="02010800040101010101" pitchFamily="2" charset="-122"/>
            </a:endParaRPr>
          </a:p>
          <a:p>
            <a:pPr algn="ctr" defTabSz="914012">
              <a:defRPr/>
            </a:pPr>
            <a:r>
              <a:rPr lang="zh-CN" altLang="en-US" sz="1799" dirty="0">
                <a:solidFill>
                  <a:srgbClr val="FFFFFF"/>
                </a:solidFill>
                <a:latin typeface="STXinwei" panose="02010800040101010101" pitchFamily="2" charset="-122"/>
                <a:ea typeface="STXinwei" panose="02010800040101010101" pitchFamily="2" charset="-122"/>
              </a:rPr>
              <a:t>（</a:t>
            </a:r>
            <a:r>
              <a:rPr lang="en-TW" sz="1799" dirty="0">
                <a:solidFill>
                  <a:srgbClr val="FFFFFF"/>
                </a:solidFill>
                <a:latin typeface="STXinwei" panose="02010800040101010101" pitchFamily="2" charset="-122"/>
                <a:ea typeface="STXinwei" panose="02010800040101010101" pitchFamily="2" charset="-122"/>
              </a:rPr>
              <a:t>避免坏事发生</a:t>
            </a:r>
            <a:r>
              <a:rPr lang="zh-CN" altLang="en-US" sz="1799" dirty="0">
                <a:solidFill>
                  <a:srgbClr val="FFFFFF"/>
                </a:solidFill>
                <a:latin typeface="STXinwei" panose="02010800040101010101" pitchFamily="2" charset="-122"/>
                <a:ea typeface="STXinwei" panose="02010800040101010101" pitchFamily="2" charset="-122"/>
              </a:rPr>
              <a:t>）</a:t>
            </a:r>
            <a:endParaRPr lang="en-TW" sz="1799" dirty="0">
              <a:solidFill>
                <a:srgbClr val="FFFFFF"/>
              </a:solidFill>
              <a:latin typeface="STXinwei" panose="02010800040101010101" pitchFamily="2" charset="-122"/>
              <a:ea typeface="STXinwei" panose="02010800040101010101" pitchFamily="2" charset="-122"/>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611530" y="225482"/>
            <a:ext cx="5697185" cy="346114"/>
          </a:xfrm>
        </p:spPr>
        <p:txBody>
          <a:bodyPr>
            <a:normAutofit/>
          </a:bodyPr>
          <a:lstStyle/>
          <a:p>
            <a:r>
              <a:rPr lang="zh-TW" altLang="en-US" sz="1799" dirty="0">
                <a:solidFill>
                  <a:srgbClr val="C00000"/>
                </a:solidFill>
                <a:latin typeface="STXinwei" panose="02010800040101010101" pitchFamily="2" charset="-122"/>
                <a:ea typeface="STXinwei" panose="02010800040101010101" pitchFamily="2" charset="-122"/>
              </a:rPr>
              <a:t>辩证</a:t>
            </a:r>
            <a:r>
              <a:rPr lang="zh-TW" altLang="en-TW" sz="1799" dirty="0">
                <a:solidFill>
                  <a:srgbClr val="C00000"/>
                </a:solidFill>
                <a:latin typeface="STXinwei" panose="02010800040101010101" pitchFamily="2" charset="-122"/>
                <a:ea typeface="STXinwei" panose="02010800040101010101" pitchFamily="2" charset="-122"/>
              </a:rPr>
              <a:t>系统</a:t>
            </a:r>
            <a:r>
              <a:rPr lang="zh-TW" altLang="en-US" sz="1799" dirty="0">
                <a:solidFill>
                  <a:srgbClr val="C00000"/>
                </a:solidFill>
                <a:latin typeface="STXinwei" panose="02010800040101010101" pitchFamily="2" charset="-122"/>
                <a:ea typeface="STXinwei" panose="02010800040101010101" pitchFamily="2" charset="-122"/>
              </a:rPr>
              <a:t>正确性的形式化表述</a:t>
            </a:r>
            <a:endParaRPr lang="en-TW" sz="1799"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914012">
              <a:defRPr/>
            </a:pPr>
            <a:fld id="{00000000-1234-1234-1234-123412341234}" type="slidenum">
              <a:rPr lang="en" sz="999">
                <a:solidFill>
                  <a:srgbClr val="000000"/>
                </a:solidFill>
                <a:ea typeface="+mn-ea"/>
              </a:rPr>
              <a:pPr defTabSz="914012">
                <a:defRPr/>
              </a:pPr>
              <a:t>73</a:t>
            </a:fld>
            <a:endParaRPr lang="en" sz="999" dirty="0">
              <a:solidFill>
                <a:srgbClr val="000000"/>
              </a:solidFill>
              <a:ea typeface="+mn-ea"/>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4164181" y="2586237"/>
            <a:ext cx="646331" cy="1200072"/>
          </a:xfrm>
          <a:prstGeom prst="rect">
            <a:avLst/>
          </a:prstGeom>
          <a:noFill/>
        </p:spPr>
        <p:txBody>
          <a:bodyPr wrap="none" rtlCol="0">
            <a:spAutoFit/>
          </a:bodyPr>
          <a:lstStyle/>
          <a:p>
            <a:pPr defTabSz="685584">
              <a:buClrTx/>
            </a:pPr>
            <a:r>
              <a:rPr lang="en-TW" sz="3599" kern="1200" dirty="0">
                <a:solidFill>
                  <a:srgbClr val="70AD47">
                    <a:lumMod val="40000"/>
                    <a:lumOff val="60000"/>
                  </a:srgbClr>
                </a:solidFill>
                <a:latin typeface="STXinwei" panose="02010800040101010101" pitchFamily="2" charset="-122"/>
                <a:ea typeface="STXinwei" panose="02010800040101010101" pitchFamily="2" charset="-122"/>
                <a:cs typeface="+mn-cs"/>
              </a:rPr>
              <a:t>正</a:t>
            </a:r>
          </a:p>
          <a:p>
            <a:pPr defTabSz="685584">
              <a:buClrTx/>
            </a:pPr>
            <a:r>
              <a:rPr lang="en-TW" sz="3599" kern="1200" dirty="0">
                <a:solidFill>
                  <a:srgbClr val="70AD47">
                    <a:lumMod val="40000"/>
                    <a:lumOff val="60000"/>
                  </a:srgbClr>
                </a:solidFill>
                <a:latin typeface="STXinwei" panose="02010800040101010101" pitchFamily="2" charset="-122"/>
                <a:ea typeface="STXinwei" panose="02010800040101010101" pitchFamily="2" charset="-122"/>
                <a:cs typeface="+mn-cs"/>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2470666" y="1491619"/>
            <a:ext cx="4031104" cy="369204"/>
          </a:xfrm>
          <a:prstGeom prst="rect">
            <a:avLst/>
          </a:prstGeom>
          <a:noFill/>
        </p:spPr>
        <p:txBody>
          <a:bodyPr wrap="none" rtlCol="0">
            <a:spAutoFit/>
          </a:bodyPr>
          <a:lstStyle/>
          <a:p>
            <a:pPr defTabSz="685584">
              <a:buClrTx/>
            </a:pPr>
            <a:r>
              <a:rPr lang="en-TW" sz="1799" kern="1200" dirty="0">
                <a:solidFill>
                  <a:prstClr val="black"/>
                </a:solidFill>
                <a:latin typeface="Calibri" panose="020F0502020204030204"/>
                <a:ea typeface="+mn-ea"/>
                <a:cs typeface="+mn-cs"/>
              </a:rPr>
              <a:t>Correctness Assertion</a:t>
            </a:r>
            <a:r>
              <a:rPr lang="zh-CN" altLang="en-US" sz="1799" kern="1200" dirty="0">
                <a:solidFill>
                  <a:prstClr val="black"/>
                </a:solidFill>
                <a:latin typeface="Calibri" panose="020F0502020204030204"/>
                <a:ea typeface="宋体" panose="02010600030101010101" pitchFamily="2" charset="-122"/>
                <a:cs typeface="+mn-cs"/>
              </a:rPr>
              <a:t> </a:t>
            </a:r>
            <a:r>
              <a:rPr lang="en-US" altLang="zh-CN" sz="1799" kern="1200" dirty="0">
                <a:solidFill>
                  <a:prstClr val="black"/>
                </a:solidFill>
                <a:latin typeface="Calibri" panose="020F0502020204030204"/>
                <a:ea typeface="宋体" panose="02010600030101010101" pitchFamily="2" charset="-122"/>
                <a:cs typeface="+mn-cs"/>
              </a:rPr>
              <a:t>=</a:t>
            </a:r>
            <a:r>
              <a:rPr lang="zh-CN" altLang="en-US" sz="1799" kern="1200" dirty="0">
                <a:solidFill>
                  <a:prstClr val="black"/>
                </a:solidFill>
                <a:latin typeface="Calibri" panose="020F0502020204030204"/>
                <a:ea typeface="宋体" panose="02010600030101010101" pitchFamily="2" charset="-122"/>
                <a:cs typeface="+mn-cs"/>
              </a:rPr>
              <a:t> </a:t>
            </a:r>
            <a:r>
              <a:rPr lang="en-TW" altLang="zh-CN" sz="1799" kern="1200" dirty="0">
                <a:solidFill>
                  <a:prstClr val="black"/>
                </a:solidFill>
                <a:latin typeface="Calibri" panose="020F0502020204030204"/>
                <a:ea typeface="宋体" panose="02010600030101010101" pitchFamily="2" charset="-122"/>
                <a:cs typeface="+mn-cs"/>
              </a:rPr>
              <a:t>Safety ^ Liveness</a:t>
            </a:r>
            <a:endParaRPr lang="en-TW" sz="1799" kern="1200" dirty="0">
              <a:solidFill>
                <a:prstClr val="black"/>
              </a:solidFill>
              <a:latin typeface="Calibri" panose="020F0502020204030204"/>
              <a:ea typeface="+mn-ea"/>
              <a:cs typeface="+mn-cs"/>
            </a:endParaRPr>
          </a:p>
        </p:txBody>
      </p:sp>
      <p:sp>
        <p:nvSpPr>
          <p:cNvPr id="15" name="TextBox 14">
            <a:extLst>
              <a:ext uri="{FF2B5EF4-FFF2-40B4-BE49-F238E27FC236}">
                <a16:creationId xmlns:a16="http://schemas.microsoft.com/office/drawing/2014/main" id="{E32567D6-4BE2-F046-B5F4-271E0FDDDE0B}"/>
              </a:ext>
            </a:extLst>
          </p:cNvPr>
          <p:cNvSpPr txBox="1"/>
          <p:nvPr/>
        </p:nvSpPr>
        <p:spPr>
          <a:xfrm>
            <a:off x="2674260" y="1149770"/>
            <a:ext cx="3571722" cy="299954"/>
          </a:xfrm>
          <a:prstGeom prst="rect">
            <a:avLst/>
          </a:prstGeom>
          <a:noFill/>
        </p:spPr>
        <p:txBody>
          <a:bodyPr wrap="square" rtlCol="0">
            <a:spAutoFit/>
          </a:bodyPr>
          <a:lstStyle/>
          <a:p>
            <a:pPr algn="ctr" defTabSz="685584">
              <a:buClrTx/>
            </a:pPr>
            <a:r>
              <a:rPr lang="en-US" sz="1349" kern="1200" dirty="0" err="1">
                <a:solidFill>
                  <a:prstClr val="black"/>
                </a:solidFill>
                <a:latin typeface="STXinwei" panose="02010800040101010101" pitchFamily="2" charset="-122"/>
                <a:ea typeface="STXinwei" panose="02010800040101010101" pitchFamily="2" charset="-122"/>
                <a:cs typeface="+mn-cs"/>
              </a:rPr>
              <a:t>系统正确性的逻辑断言</a:t>
            </a:r>
            <a:r>
              <a:rPr lang="en-US" sz="1349" kern="1200" dirty="0">
                <a:solidFill>
                  <a:prstClr val="black"/>
                </a:solidFill>
                <a:latin typeface="STXinwei" panose="02010800040101010101" pitchFamily="2" charset="-122"/>
                <a:ea typeface="STXinwei" panose="02010800040101010101" pitchFamily="2" charset="-122"/>
                <a:cs typeface="+mn-cs"/>
              </a:rPr>
              <a:t>(assertion)</a:t>
            </a:r>
            <a:r>
              <a:rPr lang="en-US" sz="1349" kern="1200" dirty="0" err="1">
                <a:solidFill>
                  <a:prstClr val="black"/>
                </a:solidFill>
                <a:latin typeface="STXinwei" panose="02010800040101010101" pitchFamily="2" charset="-122"/>
                <a:ea typeface="STXinwei" panose="02010800040101010101" pitchFamily="2" charset="-122"/>
                <a:cs typeface="+mn-cs"/>
              </a:rPr>
              <a:t>表达式</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2750609" y="4512582"/>
            <a:ext cx="3647152" cy="507575"/>
          </a:xfrm>
          <a:prstGeom prst="rect">
            <a:avLst/>
          </a:prstGeom>
          <a:noFill/>
        </p:spPr>
        <p:txBody>
          <a:bodyPr wrap="none" rtlCol="0">
            <a:spAutoFit/>
          </a:bodyPr>
          <a:lstStyle/>
          <a:p>
            <a:pPr algn="ctr" defTabSz="685584">
              <a:buClrTx/>
            </a:pPr>
            <a:r>
              <a:rPr lang="en-US" sz="1349" kern="1200" dirty="0" err="1">
                <a:solidFill>
                  <a:prstClr val="black"/>
                </a:solidFill>
                <a:latin typeface="STXinwei" panose="02010800040101010101" pitchFamily="2" charset="-122"/>
                <a:ea typeface="STXinwei" panose="02010800040101010101" pitchFamily="2" charset="-122"/>
                <a:cs typeface="+mn-cs"/>
              </a:rPr>
              <a:t>以上的Venn</a:t>
            </a:r>
            <a:r>
              <a:rPr lang="en-US" sz="1349" kern="1200" dirty="0">
                <a:solidFill>
                  <a:prstClr val="black"/>
                </a:solidFill>
                <a:latin typeface="STXinwei" panose="02010800040101010101" pitchFamily="2" charset="-122"/>
                <a:ea typeface="STXinwei" panose="02010800040101010101" pitchFamily="2" charset="-122"/>
                <a:cs typeface="+mn-cs"/>
              </a:rPr>
              <a:t> Diagram, </a:t>
            </a:r>
            <a:r>
              <a:rPr lang="en-US" sz="1349" kern="1200" dirty="0" err="1">
                <a:solidFill>
                  <a:prstClr val="black"/>
                </a:solidFill>
                <a:latin typeface="STXinwei" panose="02010800040101010101" pitchFamily="2" charset="-122"/>
                <a:ea typeface="STXinwei" panose="02010800040101010101" pitchFamily="2" charset="-122"/>
                <a:cs typeface="+mn-cs"/>
              </a:rPr>
              <a:t>表达了</a:t>
            </a:r>
            <a:endParaRPr lang="en-US" sz="1349" kern="1200" dirty="0">
              <a:solidFill>
                <a:prstClr val="black"/>
              </a:solidFill>
              <a:latin typeface="STXinwei" panose="02010800040101010101" pitchFamily="2" charset="-122"/>
              <a:ea typeface="STXinwei" panose="02010800040101010101" pitchFamily="2" charset="-122"/>
              <a:cs typeface="+mn-cs"/>
            </a:endParaRPr>
          </a:p>
          <a:p>
            <a:pPr algn="ctr" defTabSz="685584">
              <a:buClrTx/>
            </a:pPr>
            <a:r>
              <a:rPr lang="en-US" sz="1349" kern="1200" dirty="0" err="1">
                <a:solidFill>
                  <a:prstClr val="black"/>
                </a:solidFill>
                <a:latin typeface="STXinwei" panose="02010800040101010101" pitchFamily="2" charset="-122"/>
                <a:ea typeface="STXinwei" panose="02010800040101010101" pitchFamily="2" charset="-122"/>
                <a:cs typeface="+mn-cs"/>
              </a:rPr>
              <a:t>安全与活性系统规格空间的交集与联集关系</a:t>
            </a:r>
            <a:r>
              <a:rPr lang="zh-CN" altLang="en-US" sz="1349" kern="1200" dirty="0">
                <a:solidFill>
                  <a:prstClr val="black"/>
                </a:solidFill>
                <a:latin typeface="STXinwei" panose="02010800040101010101" pitchFamily="2" charset="-122"/>
                <a:ea typeface="STXinwei" panose="02010800040101010101" pitchFamily="2" charset="-122"/>
                <a:cs typeface="+mn-cs"/>
              </a:rPr>
              <a:t>。</a:t>
            </a:r>
            <a:endParaRPr lang="en-US" altLang="zh-CN" sz="1349" kern="1200" dirty="0">
              <a:solidFill>
                <a:prstClr val="black"/>
              </a:solidFill>
              <a:latin typeface="STXinwei" panose="02010800040101010101" pitchFamily="2" charset="-122"/>
              <a:ea typeface="STXinwei" panose="02010800040101010101" pitchFamily="2" charset="-122"/>
              <a:cs typeface="+mn-cs"/>
            </a:endParaRPr>
          </a:p>
        </p:txBody>
      </p:sp>
      <p:sp>
        <p:nvSpPr>
          <p:cNvPr id="17" name="Oval 16">
            <a:extLst>
              <a:ext uri="{FF2B5EF4-FFF2-40B4-BE49-F238E27FC236}">
                <a16:creationId xmlns:a16="http://schemas.microsoft.com/office/drawing/2014/main" id="{E8BA7722-7172-8D49-BDFE-044FCF0E1071}"/>
              </a:ext>
            </a:extLst>
          </p:cNvPr>
          <p:cNvSpPr/>
          <p:nvPr/>
        </p:nvSpPr>
        <p:spPr>
          <a:xfrm>
            <a:off x="6596035" y="2080914"/>
            <a:ext cx="1141701" cy="500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en-TW" sz="1349" kern="1200" dirty="0">
                <a:solidFill>
                  <a:prstClr val="black"/>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7180347" y="984232"/>
            <a:ext cx="1187097" cy="637022"/>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en-TW" sz="2099" kern="1200" dirty="0">
                <a:solidFill>
                  <a:prstClr val="white"/>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7864821" y="2074815"/>
            <a:ext cx="1108049" cy="5040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en-TW" sz="1200" kern="1200" dirty="0">
                <a:solidFill>
                  <a:prstClr val="black"/>
                </a:solidFill>
                <a:latin typeface="STXinwei" panose="02010800040101010101" pitchFamily="2" charset="-122"/>
                <a:ea typeface="STXinwei" panose="02010800040101010101" pitchFamily="2" charset="-122"/>
              </a:rPr>
              <a:t>活性</a:t>
            </a:r>
            <a:endParaRPr lang="en-TW" sz="525" kern="1200" dirty="0">
              <a:solidFill>
                <a:prstClr val="black"/>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7316481" y="3208069"/>
            <a:ext cx="880802" cy="637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en-TW" sz="2099" kern="1200" dirty="0">
                <a:solidFill>
                  <a:prstClr val="black"/>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7166886" y="2581175"/>
            <a:ext cx="278585" cy="720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7166886" y="1527964"/>
            <a:ext cx="187308" cy="55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8068293" y="2578868"/>
            <a:ext cx="350553" cy="722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8193597" y="1527964"/>
            <a:ext cx="225249" cy="546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7123692" y="524025"/>
            <a:ext cx="1128835" cy="415370"/>
          </a:xfrm>
          <a:prstGeom prst="rect">
            <a:avLst/>
          </a:prstGeom>
          <a:noFill/>
        </p:spPr>
        <p:txBody>
          <a:bodyPr wrap="none" rtlCol="0">
            <a:spAutoFit/>
          </a:bodyPr>
          <a:lstStyle/>
          <a:p>
            <a:pPr algn="ctr" defTabSz="685584">
              <a:buClrTx/>
            </a:pPr>
            <a:r>
              <a:rPr lang="en-TW" sz="2099" kern="1200" dirty="0">
                <a:solidFill>
                  <a:prstClr val="black"/>
                </a:solidFill>
                <a:latin typeface="STXinwei" panose="02010800040101010101" pitchFamily="2" charset="-122"/>
                <a:ea typeface="STXinwei" panose="02010800040101010101" pitchFamily="2" charset="-122"/>
                <a:cs typeface="+mn-cs"/>
              </a:rPr>
              <a:t>并</a:t>
            </a:r>
            <a:r>
              <a:rPr lang="en-US" sz="2099" kern="1200" dirty="0">
                <a:solidFill>
                  <a:prstClr val="black"/>
                </a:solidFill>
                <a:latin typeface="STXinwei" panose="02010800040101010101" pitchFamily="2" charset="-122"/>
                <a:ea typeface="STXinwei" panose="02010800040101010101" pitchFamily="2" charset="-122"/>
                <a:cs typeface="+mn-cs"/>
              </a:rPr>
              <a:t>(</a:t>
            </a:r>
            <a:r>
              <a:rPr lang="en-TW" sz="2099" kern="1200" dirty="0">
                <a:solidFill>
                  <a:prstClr val="black"/>
                </a:solidFill>
                <a:latin typeface="STXinwei" panose="02010800040101010101" pitchFamily="2" charset="-122"/>
                <a:ea typeface="STXinwei" panose="02010800040101010101" pitchFamily="2" charset="-122"/>
                <a:cs typeface="+mn-cs"/>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7123867" y="3835507"/>
            <a:ext cx="1252267" cy="415370"/>
          </a:xfrm>
          <a:prstGeom prst="rect">
            <a:avLst/>
          </a:prstGeom>
          <a:noFill/>
        </p:spPr>
        <p:txBody>
          <a:bodyPr wrap="none" rtlCol="0">
            <a:spAutoFit/>
          </a:bodyPr>
          <a:lstStyle/>
          <a:p>
            <a:pPr algn="ctr" defTabSz="685584">
              <a:buClrTx/>
            </a:pPr>
            <a:r>
              <a:rPr lang="en-TW" sz="2099" kern="1200" dirty="0">
                <a:solidFill>
                  <a:prstClr val="black"/>
                </a:solidFill>
                <a:latin typeface="STXinwei" panose="02010800040101010101" pitchFamily="2" charset="-122"/>
                <a:ea typeface="STXinwei" panose="02010800040101010101" pitchFamily="2" charset="-122"/>
                <a:cs typeface="+mn-cs"/>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57209" y="2052902"/>
            <a:ext cx="1743903" cy="12723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zh-CN" altLang="en-US" sz="1200" kern="1200" dirty="0">
                <a:solidFill>
                  <a:prstClr val="black"/>
                </a:solidFill>
                <a:latin typeface="STXinwei" panose="02010800040101010101" pitchFamily="2" charset="-122"/>
                <a:ea typeface="STXinwei" panose="02010800040101010101" pitchFamily="2" charset="-122"/>
              </a:rPr>
              <a:t>领域专用语言</a:t>
            </a:r>
            <a:endParaRPr lang="en-US" altLang="zh-CN" sz="1200" kern="1200" dirty="0">
              <a:solidFill>
                <a:prstClr val="black"/>
              </a:solidFill>
              <a:latin typeface="STXinwei" panose="02010800040101010101" pitchFamily="2" charset="-122"/>
              <a:ea typeface="STXinwei" panose="02010800040101010101" pitchFamily="2" charset="-122"/>
            </a:endParaRPr>
          </a:p>
          <a:p>
            <a:pPr algn="ctr" defTabSz="685584">
              <a:buClrTx/>
            </a:pPr>
            <a:r>
              <a:rPr lang="en-US" altLang="zh-CN" sz="1200" kern="1200" dirty="0">
                <a:solidFill>
                  <a:prstClr val="black"/>
                </a:solidFill>
                <a:latin typeface="STXinwei" panose="02010800040101010101" pitchFamily="2" charset="-122"/>
                <a:ea typeface="STXinwei" panose="02010800040101010101" pitchFamily="2" charset="-122"/>
              </a:rPr>
              <a:t>(Domain Spec Lang):</a:t>
            </a:r>
          </a:p>
          <a:p>
            <a:pPr algn="ctr" defTabSz="685584">
              <a:buClrTx/>
            </a:pPr>
            <a:r>
              <a:rPr lang="en-TW" sz="1200" kern="1200" dirty="0">
                <a:solidFill>
                  <a:prstClr val="black"/>
                </a:solidFill>
                <a:latin typeface="STXinwei" panose="02010800040101010101" pitchFamily="2" charset="-122"/>
                <a:ea typeface="STXinwei" panose="02010800040101010101" pitchFamily="2" charset="-122"/>
              </a:rPr>
              <a:t>以不容混淆的</a:t>
            </a:r>
          </a:p>
          <a:p>
            <a:pPr algn="ctr" defTabSz="685584">
              <a:buClrTx/>
            </a:pPr>
            <a:r>
              <a:rPr lang="en-TW" sz="1200" kern="1200" dirty="0">
                <a:solidFill>
                  <a:prstClr val="black"/>
                </a:solidFill>
                <a:latin typeface="STXinwei" panose="02010800040101010101" pitchFamily="2" charset="-122"/>
                <a:ea typeface="STXinwei" panose="02010800040101010101" pitchFamily="2" charset="-122"/>
              </a:rPr>
              <a:t>命名空间(Namespace)</a:t>
            </a:r>
          </a:p>
          <a:p>
            <a:pPr algn="ctr" defTabSz="685584">
              <a:buClrTx/>
            </a:pPr>
            <a:r>
              <a:rPr lang="zh-CN" altLang="en-US" sz="1200" kern="1200" dirty="0">
                <a:solidFill>
                  <a:prstClr val="black"/>
                </a:solidFill>
                <a:latin typeface="STXinwei" panose="02010800040101010101" pitchFamily="2" charset="-122"/>
                <a:ea typeface="STXinwei" panose="02010800040101010101" pitchFamily="2" charset="-122"/>
              </a:rPr>
              <a:t>来标示系统运行时的</a:t>
            </a:r>
            <a:endParaRPr lang="en-US" altLang="zh-CN" sz="1200" kern="1200" dirty="0">
              <a:solidFill>
                <a:prstClr val="black"/>
              </a:solidFill>
              <a:latin typeface="STXinwei" panose="02010800040101010101" pitchFamily="2" charset="-122"/>
              <a:ea typeface="STXinwei" panose="02010800040101010101" pitchFamily="2" charset="-122"/>
            </a:endParaRPr>
          </a:p>
          <a:p>
            <a:pPr algn="ctr" defTabSz="685584">
              <a:buClrTx/>
            </a:pPr>
            <a:r>
              <a:rPr lang="zh-CN" altLang="en-US" sz="1200" kern="1200" dirty="0">
                <a:solidFill>
                  <a:prstClr val="black"/>
                </a:solidFill>
                <a:latin typeface="STXinwei" panose="02010800040101010101" pitchFamily="2" charset="-122"/>
                <a:ea typeface="STXinwei" panose="02010800040101010101" pitchFamily="2" charset="-122"/>
              </a:rPr>
              <a:t>时空交互现象与关系</a:t>
            </a:r>
            <a:endParaRPr lang="en-TW" sz="1200" kern="1200" dirty="0">
              <a:solidFill>
                <a:prstClr val="black"/>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197860" y="729528"/>
            <a:ext cx="1413670" cy="868363"/>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4486218" y="1860823"/>
            <a:ext cx="1129" cy="725414"/>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418161" y="1579774"/>
            <a:ext cx="238776" cy="44545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sp>
        <p:nvSpPr>
          <p:cNvPr id="33" name="Oval 32">
            <a:extLst>
              <a:ext uri="{FF2B5EF4-FFF2-40B4-BE49-F238E27FC236}">
                <a16:creationId xmlns:a16="http://schemas.microsoft.com/office/drawing/2014/main" id="{EB775179-E21C-594E-BE42-BCBB402C3882}"/>
              </a:ext>
            </a:extLst>
          </p:cNvPr>
          <p:cNvSpPr/>
          <p:nvPr/>
        </p:nvSpPr>
        <p:spPr>
          <a:xfrm>
            <a:off x="256548" y="3748508"/>
            <a:ext cx="1328655" cy="771285"/>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en-TW" sz="1349" kern="1200" dirty="0">
                <a:solidFill>
                  <a:prstClr val="white"/>
                </a:solidFill>
                <a:latin typeface="STXinwei" panose="02010800040101010101" pitchFamily="2" charset="-122"/>
                <a:ea typeface="STXinwei" panose="02010800040101010101" pitchFamily="2" charset="-122"/>
              </a:rPr>
              <a:t>确认</a:t>
            </a:r>
          </a:p>
          <a:p>
            <a:pPr algn="ctr" defTabSz="685584">
              <a:buClrTx/>
            </a:pPr>
            <a:r>
              <a:rPr lang="en-TW" sz="1349" kern="1200" dirty="0">
                <a:solidFill>
                  <a:prstClr val="white"/>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240001" y="1565784"/>
            <a:ext cx="238776" cy="44545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sp>
        <p:nvSpPr>
          <p:cNvPr id="32" name="TextBox 31">
            <a:extLst>
              <a:ext uri="{FF2B5EF4-FFF2-40B4-BE49-F238E27FC236}">
                <a16:creationId xmlns:a16="http://schemas.microsoft.com/office/drawing/2014/main" id="{187071AF-E539-D04C-B732-BD2489B27118}"/>
              </a:ext>
            </a:extLst>
          </p:cNvPr>
          <p:cNvSpPr txBox="1"/>
          <p:nvPr/>
        </p:nvSpPr>
        <p:spPr>
          <a:xfrm>
            <a:off x="86266" y="266663"/>
            <a:ext cx="1773242" cy="507575"/>
          </a:xfrm>
          <a:prstGeom prst="rect">
            <a:avLst/>
          </a:prstGeom>
          <a:noFill/>
        </p:spPr>
        <p:txBody>
          <a:bodyPr wrap="none" rtlCol="0">
            <a:spAutoFit/>
          </a:bodyPr>
          <a:lstStyle/>
          <a:p>
            <a:pPr algn="ct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Abstract Specification</a:t>
            </a:r>
          </a:p>
          <a:p>
            <a:pPr algn="ct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46287" y="4555584"/>
            <a:ext cx="1782860" cy="507575"/>
          </a:xfrm>
          <a:prstGeom prst="rect">
            <a:avLst/>
          </a:prstGeom>
          <a:noFill/>
        </p:spPr>
        <p:txBody>
          <a:bodyPr wrap="none" rtlCol="0">
            <a:spAutoFit/>
          </a:bodyPr>
          <a:lstStyle/>
          <a:p>
            <a:pPr algn="ct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Boundary Conditions</a:t>
            </a:r>
          </a:p>
          <a:p>
            <a:pPr algn="ct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407317" y="3339062"/>
            <a:ext cx="238776" cy="44545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226739" y="3352894"/>
            <a:ext cx="238776" cy="44545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sp>
        <p:nvSpPr>
          <p:cNvPr id="45" name="TextBox 44">
            <a:extLst>
              <a:ext uri="{FF2B5EF4-FFF2-40B4-BE49-F238E27FC236}">
                <a16:creationId xmlns:a16="http://schemas.microsoft.com/office/drawing/2014/main" id="{9950D5D6-4D8F-E341-9EC3-BA3706E7B703}"/>
              </a:ext>
            </a:extLst>
          </p:cNvPr>
          <p:cNvSpPr txBox="1"/>
          <p:nvPr/>
        </p:nvSpPr>
        <p:spPr>
          <a:xfrm>
            <a:off x="6474055" y="4492768"/>
            <a:ext cx="2781532" cy="299954"/>
          </a:xfrm>
          <a:prstGeom prst="rect">
            <a:avLst/>
          </a:prstGeom>
          <a:noFill/>
        </p:spPr>
        <p:txBody>
          <a:bodyPr wrap="none" rtlCol="0">
            <a:spAutoFit/>
          </a:bodyPr>
          <a:lstStyle/>
          <a:p>
            <a:pPr algn="ctr" defTabSz="685584">
              <a:buClrTx/>
            </a:pPr>
            <a:r>
              <a:rPr lang="en-US" sz="1349" kern="1200" dirty="0" err="1">
                <a:solidFill>
                  <a:prstClr val="black"/>
                </a:solidFill>
                <a:latin typeface="STXinwei" panose="02010800040101010101" pitchFamily="2" charset="-122"/>
                <a:ea typeface="STXinwei" panose="02010800040101010101" pitchFamily="2" charset="-122"/>
                <a:cs typeface="+mn-cs"/>
              </a:rPr>
              <a:t>交集与联集关系可用偏续集表达</a:t>
            </a:r>
            <a:r>
              <a:rPr lang="zh-CN" altLang="en-US" sz="1349" kern="1200" dirty="0">
                <a:solidFill>
                  <a:prstClr val="black"/>
                </a:solidFill>
                <a:latin typeface="STXinwei" panose="02010800040101010101" pitchFamily="2" charset="-122"/>
                <a:ea typeface="STXinwei" panose="02010800040101010101" pitchFamily="2" charset="-122"/>
                <a:cs typeface="+mn-cs"/>
              </a:rPr>
              <a:t>。</a:t>
            </a:r>
            <a:endParaRPr lang="en-US" altLang="zh-CN" sz="1349" kern="1200" dirty="0">
              <a:solidFill>
                <a:prstClr val="black"/>
              </a:solidFill>
              <a:latin typeface="STXinwei" panose="02010800040101010101" pitchFamily="2" charset="-122"/>
              <a:ea typeface="STXinwei" panose="02010800040101010101" pitchFamily="2" charset="-122"/>
              <a:cs typeface="+mn-cs"/>
            </a:endParaRPr>
          </a:p>
        </p:txBody>
      </p:sp>
      <p:sp>
        <p:nvSpPr>
          <p:cNvPr id="47" name="Oval 46">
            <a:extLst>
              <a:ext uri="{FF2B5EF4-FFF2-40B4-BE49-F238E27FC236}">
                <a16:creationId xmlns:a16="http://schemas.microsoft.com/office/drawing/2014/main" id="{47CA87DC-E847-884C-8953-7BBB228E80CE}"/>
              </a:ext>
            </a:extLst>
          </p:cNvPr>
          <p:cNvSpPr/>
          <p:nvPr/>
        </p:nvSpPr>
        <p:spPr>
          <a:xfrm>
            <a:off x="4162081" y="2058022"/>
            <a:ext cx="2472011" cy="2379492"/>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endParaRPr lang="en-TW" sz="1499" dirty="0">
              <a:solidFill>
                <a:srgbClr val="000000"/>
              </a:solidFill>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6885512" y="341734"/>
            <a:ext cx="1969450" cy="299954"/>
          </a:xfrm>
          <a:prstGeom prst="rect">
            <a:avLst/>
          </a:prstGeom>
          <a:noFill/>
        </p:spPr>
        <p:txBody>
          <a:bodyPr wrap="none" rtlCol="0">
            <a:spAutoFit/>
          </a:bodyPr>
          <a:lstStyle/>
          <a:p>
            <a:pPr defTabSz="685584">
              <a:buClrTx/>
            </a:pPr>
            <a:r>
              <a:rPr lang="en-US" sz="1349" kern="1200" dirty="0">
                <a:solidFill>
                  <a:prstClr val="black"/>
                </a:solidFill>
                <a:latin typeface="Calibri" panose="020F0502020204030204"/>
                <a:ea typeface="+mn-ea"/>
                <a:cs typeface="+mn-cs"/>
              </a:rPr>
              <a:t>l</a:t>
            </a:r>
            <a:r>
              <a:rPr lang="en-TW" sz="1349" kern="1200" dirty="0">
                <a:solidFill>
                  <a:prstClr val="black"/>
                </a:solidFill>
                <a:latin typeface="Calibri" panose="020F0502020204030204"/>
                <a:ea typeface="+mn-ea"/>
                <a:cs typeface="+mn-cs"/>
              </a:rPr>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6770692" y="4122628"/>
            <a:ext cx="2051074" cy="299954"/>
          </a:xfrm>
          <a:prstGeom prst="rect">
            <a:avLst/>
          </a:prstGeom>
          <a:noFill/>
        </p:spPr>
        <p:txBody>
          <a:bodyPr wrap="none" rtlCol="0">
            <a:spAutoFit/>
          </a:bodyPr>
          <a:lstStyle/>
          <a:p>
            <a:pPr defTabSz="685584">
              <a:buClrTx/>
            </a:pPr>
            <a:r>
              <a:rPr lang="en-US" sz="1349" kern="1200" dirty="0">
                <a:solidFill>
                  <a:prstClr val="black"/>
                </a:solidFill>
                <a:latin typeface="Calibri" panose="020F0502020204030204"/>
                <a:ea typeface="+mn-ea"/>
                <a:cs typeface="+mn-cs"/>
              </a:rPr>
              <a:t>greatest</a:t>
            </a:r>
            <a:r>
              <a:rPr lang="en-TW" sz="1349" kern="1200" dirty="0">
                <a:solidFill>
                  <a:prstClr val="black"/>
                </a:solidFill>
                <a:latin typeface="Calibri" panose="020F0502020204030204"/>
                <a:ea typeface="+mn-ea"/>
                <a:cs typeface="+mn-cs"/>
              </a:rPr>
              <a:t> lower bound (glb)</a:t>
            </a:r>
          </a:p>
        </p:txBody>
      </p:sp>
    </p:spTree>
    <p:extLst>
      <p:ext uri="{BB962C8B-B14F-4D97-AF65-F5344CB8AC3E}">
        <p14:creationId xmlns:p14="http://schemas.microsoft.com/office/powerpoint/2010/main" val="2581043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647601" y="392283"/>
            <a:ext cx="7848798" cy="335438"/>
          </a:xfrm>
          <a:prstGeom prst="rect">
            <a:avLst/>
          </a:prstGeom>
        </p:spPr>
        <p:txBody>
          <a:bodyPr>
            <a:noAutofit/>
          </a:bodyPr>
          <a:lstStyle/>
          <a:p>
            <a:pPr algn="ctr"/>
            <a:r>
              <a:rPr lang="en-US" sz="1799" dirty="0" err="1">
                <a:solidFill>
                  <a:srgbClr val="C00000"/>
                </a:solidFill>
                <a:latin typeface="STXinwei" panose="02010800040101010101" pitchFamily="2" charset="-122"/>
                <a:ea typeface="STXinwei" panose="02010800040101010101" pitchFamily="2" charset="-122"/>
              </a:rPr>
              <a:t>系统建模是一个模型空间搜寻过程</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a:t>
            </a:r>
            <a:r>
              <a:rPr lang="en-US" altLang="zh-CN" sz="1799"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1799" dirty="0">
                <a:solidFill>
                  <a:srgbClr val="C00000"/>
                </a:solidFill>
                <a:latin typeface="STXinwei" panose="02010800040101010101" pitchFamily="2" charset="-122"/>
                <a:ea typeface="STXinwei" panose="02010800040101010101" pitchFamily="2" charset="-122"/>
              </a:rPr>
              <a:t>）</a:t>
            </a:r>
            <a:endParaRPr sz="1799"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468127" y="2072447"/>
            <a:ext cx="1958407" cy="554575"/>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3694910" y="2772591"/>
            <a:ext cx="1396536" cy="507575"/>
          </a:xfrm>
          <a:prstGeom prst="rect">
            <a:avLst/>
          </a:prstGeom>
          <a:noFill/>
        </p:spPr>
        <p:txBody>
          <a:bodyPr wrap="none" rtlCol="0">
            <a:spAutoFit/>
          </a:bodyPr>
          <a:lstStyle/>
          <a:p>
            <a:pP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抽象解释所用的</a:t>
            </a:r>
          </a:p>
          <a:p>
            <a:pP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6611434" y="3811230"/>
            <a:ext cx="1334020" cy="507575"/>
          </a:xfrm>
          <a:prstGeom prst="rect">
            <a:avLst/>
          </a:prstGeom>
          <a:noFill/>
        </p:spPr>
        <p:txBody>
          <a:bodyPr wrap="none" rtlCol="0">
            <a:spAutoFit/>
          </a:bodyPr>
          <a:lstStyle/>
          <a:p>
            <a:pPr algn="ct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抽象模型</a:t>
            </a:r>
          </a:p>
          <a:p>
            <a:pPr algn="ct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977544" y="3806302"/>
            <a:ext cx="1420582" cy="507575"/>
          </a:xfrm>
          <a:prstGeom prst="rect">
            <a:avLst/>
          </a:prstGeom>
          <a:noFill/>
        </p:spPr>
        <p:txBody>
          <a:bodyPr wrap="none" rtlCol="0">
            <a:spAutoFit/>
          </a:bodyPr>
          <a:lstStyle/>
          <a:p>
            <a:pPr algn="ct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具象系统</a:t>
            </a:r>
          </a:p>
          <a:p>
            <a:pPr algn="ct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Concrete</a:t>
            </a:r>
            <a:r>
              <a:rPr lang="zh-CN" altLang="en-US" sz="1349" kern="1200" dirty="0">
                <a:solidFill>
                  <a:prstClr val="black"/>
                </a:solidFill>
                <a:latin typeface="STXinwei" panose="02010800040101010101" pitchFamily="2" charset="-122"/>
                <a:ea typeface="STXinwei" panose="02010800040101010101" pitchFamily="2" charset="-122"/>
                <a:cs typeface="+mn-cs"/>
              </a:rPr>
              <a:t> </a:t>
            </a:r>
            <a:r>
              <a:rPr lang="en-US" altLang="zh-CN" sz="1349" kern="1200" dirty="0">
                <a:solidFill>
                  <a:prstClr val="black"/>
                </a:solidFill>
                <a:latin typeface="STXinwei" panose="02010800040101010101" pitchFamily="2" charset="-122"/>
                <a:ea typeface="STXinwei" panose="02010800040101010101" pitchFamily="2" charset="-122"/>
                <a:cs typeface="+mn-cs"/>
              </a:rPr>
              <a:t>System</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281671" y="4818670"/>
            <a:ext cx="6428363" cy="299954"/>
          </a:xfrm>
          <a:prstGeom prst="rect">
            <a:avLst/>
          </a:prstGeom>
          <a:noFill/>
        </p:spPr>
        <p:txBody>
          <a:bodyPr wrap="none" rtlCol="0">
            <a:spAutoFit/>
          </a:bodyPr>
          <a:lstStyle/>
          <a:p>
            <a:pPr algn="ctr" defTabSz="685584">
              <a:buClrTx/>
            </a:pPr>
            <a:r>
              <a:rPr lang="en-US" sz="1349" kern="1200" dirty="0">
                <a:solidFill>
                  <a:prstClr val="black"/>
                </a:solidFill>
                <a:latin typeface="Calibri" panose="020F0502020204030204"/>
                <a:ea typeface="+mn-ea"/>
                <a:cs typeface="+mn-cs"/>
              </a:rPr>
              <a:t>Image source: </a:t>
            </a:r>
            <a:r>
              <a:rPr lang="en-US" sz="1349" kern="1200" dirty="0">
                <a:solidFill>
                  <a:prstClr val="black"/>
                </a:solidFill>
                <a:latin typeface="Calibri" panose="020F0502020204030204"/>
                <a:ea typeface="+mn-ea"/>
                <a:cs typeface="+mn-cs"/>
                <a:hlinkClick r:id="rId3"/>
              </a:rPr>
              <a:t>A Galois Connection Calculus for Abstract Interpretation</a:t>
            </a:r>
            <a:r>
              <a:rPr lang="zh-CN" altLang="en-US" sz="1349" kern="1200" dirty="0">
                <a:solidFill>
                  <a:prstClr val="black"/>
                </a:solidFill>
                <a:latin typeface="Calibri" panose="020F0502020204030204"/>
                <a:ea typeface="宋体" panose="02010600030101010101" pitchFamily="2" charset="-122"/>
                <a:cs typeface="+mn-cs"/>
              </a:rPr>
              <a:t>  </a:t>
            </a:r>
            <a:r>
              <a:rPr lang="en-US" altLang="zh-CN" sz="1349" kern="1200" dirty="0">
                <a:solidFill>
                  <a:prstClr val="black"/>
                </a:solidFill>
                <a:latin typeface="Calibri" panose="020F0502020204030204"/>
                <a:ea typeface="宋体" panose="02010600030101010101" pitchFamily="2" charset="-122"/>
                <a:cs typeface="+mn-cs"/>
              </a:rPr>
              <a:t>by </a:t>
            </a:r>
            <a:r>
              <a:rPr lang="en-US" altLang="zh-CN" sz="1349" kern="1200" dirty="0">
                <a:solidFill>
                  <a:prstClr val="black"/>
                </a:solidFill>
                <a:latin typeface="Calibri" panose="020F0502020204030204"/>
                <a:ea typeface="宋体" panose="02010600030101010101" pitchFamily="2" charset="-122"/>
                <a:cs typeface="+mn-cs"/>
                <a:hlinkClick r:id="rId4"/>
              </a:rPr>
              <a:t>Patrick </a:t>
            </a:r>
            <a:r>
              <a:rPr lang="en-US" altLang="zh-CN" sz="1349" kern="1200" dirty="0" err="1">
                <a:solidFill>
                  <a:prstClr val="black"/>
                </a:solidFill>
                <a:latin typeface="Calibri" panose="020F0502020204030204"/>
                <a:ea typeface="宋体" panose="02010600030101010101" pitchFamily="2" charset="-122"/>
                <a:cs typeface="+mn-cs"/>
                <a:hlinkClick r:id="rId4"/>
              </a:rPr>
              <a:t>Cousot</a:t>
            </a:r>
            <a:endParaRPr lang="en-TW" sz="1349" kern="1200" dirty="0">
              <a:solidFill>
                <a:prstClr val="black"/>
              </a:solidFill>
              <a:latin typeface="Calibri" panose="020F0502020204030204"/>
              <a:ea typeface="+mn-ea"/>
              <a:cs typeface="+mn-cs"/>
            </a:endParaRPr>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164484" y="186384"/>
            <a:ext cx="1743904" cy="1082673"/>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2921019" y="3883322"/>
            <a:ext cx="3149670" cy="733485"/>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03947" y="193725"/>
            <a:ext cx="1252548" cy="947558"/>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7475983" y="1239553"/>
            <a:ext cx="1508478" cy="230832"/>
          </a:xfrm>
          <a:prstGeom prst="rect">
            <a:avLst/>
          </a:prstGeom>
          <a:noFill/>
        </p:spPr>
        <p:txBody>
          <a:bodyPr wrap="square" rtlCol="0">
            <a:spAutoFit/>
          </a:bodyPr>
          <a:lstStyle/>
          <a:p>
            <a:pPr algn="ctr" defTabSz="685584">
              <a:buClrTx/>
            </a:pPr>
            <a:r>
              <a:rPr lang="en-US" sz="450" kern="1200" dirty="0">
                <a:solidFill>
                  <a:prstClr val="black"/>
                </a:solidFill>
                <a:latin typeface="Calibri" panose="020F0502020204030204"/>
                <a:ea typeface="+mn-ea"/>
                <a:cs typeface="+mn-cs"/>
                <a:hlinkClick r:id="rId7"/>
              </a:rPr>
              <a:t>Abstract Interpretation With Professor Patrick </a:t>
            </a:r>
            <a:r>
              <a:rPr lang="en-US" sz="450" kern="1200" dirty="0" err="1">
                <a:solidFill>
                  <a:prstClr val="black"/>
                </a:solidFill>
                <a:latin typeface="Calibri" panose="020F0502020204030204"/>
                <a:ea typeface="+mn-ea"/>
                <a:cs typeface="+mn-cs"/>
                <a:hlinkClick r:id="rId7"/>
              </a:rPr>
              <a:t>Cousot</a:t>
            </a:r>
            <a:r>
              <a:rPr lang="en-US" sz="450" kern="1200" dirty="0">
                <a:solidFill>
                  <a:prstClr val="black"/>
                </a:solidFill>
                <a:latin typeface="Calibri" panose="020F0502020204030204"/>
                <a:ea typeface="+mn-ea"/>
                <a:cs typeface="+mn-cs"/>
                <a:hlinkClick r:id="" action="ppaction://noaction"/>
              </a:rPr>
              <a:t> </a:t>
            </a:r>
          </a:p>
          <a:p>
            <a:pPr algn="ctr" defTabSz="685584">
              <a:buClrTx/>
            </a:pPr>
            <a:r>
              <a:rPr lang="en-US" sz="450" kern="1200" dirty="0">
                <a:solidFill>
                  <a:prstClr val="black"/>
                </a:solidFill>
                <a:latin typeface="Calibri" panose="020F0502020204030204"/>
                <a:ea typeface="+mn-ea"/>
                <a:cs typeface="+mn-cs"/>
                <a:hlinkClick r:id="" action="ppaction://noaction"/>
              </a:rPr>
              <a:t>| Lecture Series on AI #11 | J.P. Morgan</a:t>
            </a:r>
            <a:endParaRPr lang="en-US" sz="450" kern="1200" dirty="0">
              <a:solidFill>
                <a:prstClr val="black"/>
              </a:solidFill>
              <a:latin typeface="Calibri" panose="020F0502020204030204"/>
              <a:ea typeface="+mn-ea"/>
              <a:cs typeface="+mn-cs"/>
            </a:endParaRPr>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033671" y="4153295"/>
            <a:ext cx="872323" cy="853699"/>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5554535" y="1511226"/>
            <a:ext cx="3447818" cy="218505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584">
                <a:buClrTx/>
              </a:pPr>
              <a:endParaRPr lang="en-TW" sz="1799" kern="1200" dirty="0">
                <a:solidFill>
                  <a:prstClr val="white"/>
                </a:solidFill>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584">
                <a:buClrTx/>
              </a:pPr>
              <a:endParaRPr lang="en-TW" sz="1799" kern="1200" dirty="0">
                <a:solidFill>
                  <a:prstClr val="white"/>
                </a:solidFill>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5991117" y="763596"/>
              <a:ext cx="1375743" cy="788096"/>
            </a:xfrm>
            <a:prstGeom prst="rect">
              <a:avLst/>
            </a:prstGeom>
            <a:noFill/>
          </p:spPr>
          <p:txBody>
            <a:bodyPr wrap="none" rtlCol="0">
              <a:spAutoFit/>
            </a:bodyPr>
            <a:lstStyle/>
            <a:p>
              <a:pPr algn="ctr" defTabSz="685584">
                <a:buClrTx/>
              </a:pPr>
              <a:r>
                <a:rPr lang="en-TW" sz="1799" kern="1200" dirty="0">
                  <a:solidFill>
                    <a:prstClr val="white"/>
                  </a:solidFill>
                  <a:latin typeface="STXinwei" panose="02010800040101010101" pitchFamily="2" charset="-122"/>
                  <a:ea typeface="STXinwei" panose="02010800040101010101" pitchFamily="2" charset="-122"/>
                  <a:cs typeface="+mn-cs"/>
                </a:rPr>
                <a:t>正确的</a:t>
              </a:r>
            </a:p>
            <a:p>
              <a:pPr algn="ctr" defTabSz="685584">
                <a:buClrTx/>
              </a:pPr>
              <a:r>
                <a:rPr lang="en-TW" sz="1799" kern="1200" dirty="0">
                  <a:solidFill>
                    <a:prstClr val="white"/>
                  </a:solidFill>
                  <a:latin typeface="STXinwei" panose="02010800040101010101" pitchFamily="2" charset="-122"/>
                  <a:ea typeface="STXinwei" panose="02010800040101010101" pitchFamily="2" charset="-122"/>
                  <a:cs typeface="+mn-cs"/>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802517" cy="450364"/>
            </a:xfrm>
            <a:prstGeom prst="rect">
              <a:avLst/>
            </a:prstGeom>
            <a:noFill/>
          </p:spPr>
          <p:txBody>
            <a:bodyPr wrap="none" rtlCol="0">
              <a:spAutoFit/>
            </a:bodyPr>
            <a:lstStyle/>
            <a:p>
              <a:pPr defTabSz="685584">
                <a:buClrTx/>
              </a:pPr>
              <a:r>
                <a:rPr lang="en-TW" sz="1799" kern="1200" dirty="0">
                  <a:solidFill>
                    <a:srgbClr val="FFFFFF"/>
                  </a:solidFill>
                  <a:latin typeface="STXinwei" panose="02010800040101010101" pitchFamily="2" charset="-122"/>
                  <a:ea typeface="STXinwei" panose="02010800040101010101" pitchFamily="2" charset="-122"/>
                  <a:cs typeface="+mn-cs"/>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04529" y="1092858"/>
              <a:ext cx="802518" cy="450364"/>
            </a:xfrm>
            <a:prstGeom prst="rect">
              <a:avLst/>
            </a:prstGeom>
            <a:noFill/>
          </p:spPr>
          <p:txBody>
            <a:bodyPr wrap="none" rtlCol="0">
              <a:spAutoFit/>
            </a:bodyPr>
            <a:lstStyle/>
            <a:p>
              <a:pPr algn="ctr" defTabSz="685584">
                <a:buClrTx/>
              </a:pPr>
              <a:r>
                <a:rPr lang="en-TW" sz="1799" kern="1200" dirty="0">
                  <a:solidFill>
                    <a:srgbClr val="FFFFFF"/>
                  </a:solidFill>
                  <a:latin typeface="STXinwei" panose="02010800040101010101" pitchFamily="2" charset="-122"/>
                  <a:ea typeface="STXinwei" panose="02010800040101010101" pitchFamily="2" charset="-122"/>
                  <a:cs typeface="+mn-cs"/>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2921019" y="3220207"/>
            <a:ext cx="2817262" cy="486238"/>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zh-CN" altLang="en-US" sz="1499" kern="1200" dirty="0">
                <a:solidFill>
                  <a:prstClr val="white"/>
                </a:solidFill>
                <a:latin typeface="STXinwei" panose="02010800040101010101" pitchFamily="2" charset="-122"/>
                <a:ea typeface="STXinwei" panose="02010800040101010101" pitchFamily="2" charset="-122"/>
              </a:rPr>
              <a:t>𝛼：</a:t>
            </a:r>
            <a:r>
              <a:rPr lang="en-TW" sz="1499" kern="1200" dirty="0">
                <a:solidFill>
                  <a:prstClr val="white"/>
                </a:solidFill>
                <a:latin typeface="STXinwei" panose="02010800040101010101" pitchFamily="2" charset="-122"/>
                <a:ea typeface="STXinwei" panose="02010800040101010101" pitchFamily="2" charset="-122"/>
              </a:rPr>
              <a:t>映射到抽象系统的</a:t>
            </a:r>
            <a:r>
              <a:rPr lang="en-TW" sz="1499" kern="12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2921019" y="1543779"/>
            <a:ext cx="2817262" cy="486238"/>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685584">
              <a:buClrTx/>
            </a:pPr>
            <a:r>
              <a:rPr lang="zh-CN" altLang="en-US" sz="1499" kern="1200" dirty="0">
                <a:solidFill>
                  <a:prstClr val="white"/>
                </a:solidFill>
                <a:latin typeface="STXinwei" panose="02010800040101010101" pitchFamily="2" charset="-122"/>
                <a:ea typeface="STXinwei" panose="02010800040101010101" pitchFamily="2" charset="-122"/>
              </a:rPr>
              <a:t>𝛾：</a:t>
            </a:r>
            <a:r>
              <a:rPr lang="en-TW" sz="1499" kern="1200" dirty="0">
                <a:solidFill>
                  <a:prstClr val="white"/>
                </a:solidFill>
                <a:latin typeface="STXinwei" panose="02010800040101010101" pitchFamily="2" charset="-122"/>
                <a:ea typeface="STXinwei" panose="02010800040101010101" pitchFamily="2" charset="-122"/>
              </a:rPr>
              <a:t>映射到具象系统的</a:t>
            </a:r>
            <a:r>
              <a:rPr lang="en-TW" sz="1499" kern="12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319774" y="1385210"/>
            <a:ext cx="2883936" cy="2185054"/>
            <a:chOff x="14904529" y="-90362"/>
            <a:chExt cx="358082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584">
                <a:buClrTx/>
              </a:pPr>
              <a:endParaRPr lang="en-TW" sz="1799" kern="1200" dirty="0">
                <a:solidFill>
                  <a:prstClr val="white"/>
                </a:solidFill>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584">
                <a:buClrTx/>
              </a:pPr>
              <a:endParaRPr lang="en-TW" sz="1799" kern="1200" dirty="0">
                <a:solidFill>
                  <a:prstClr val="white"/>
                </a:solidFill>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5991124" y="763596"/>
              <a:ext cx="1375739" cy="788096"/>
            </a:xfrm>
            <a:prstGeom prst="rect">
              <a:avLst/>
            </a:prstGeom>
            <a:noFill/>
          </p:spPr>
          <p:txBody>
            <a:bodyPr wrap="none" rtlCol="0">
              <a:spAutoFit/>
            </a:bodyPr>
            <a:lstStyle/>
            <a:p>
              <a:pPr algn="ctr" defTabSz="685584">
                <a:buClrTx/>
              </a:pPr>
              <a:r>
                <a:rPr lang="en-TW" sz="1799" kern="1200" dirty="0">
                  <a:solidFill>
                    <a:prstClr val="white"/>
                  </a:solidFill>
                  <a:latin typeface="STXinwei" panose="02010800040101010101" pitchFamily="2" charset="-122"/>
                  <a:ea typeface="STXinwei" panose="02010800040101010101" pitchFamily="2" charset="-122"/>
                  <a:cs typeface="+mn-cs"/>
                </a:rPr>
                <a:t>正确的</a:t>
              </a:r>
            </a:p>
            <a:p>
              <a:pPr algn="ctr" defTabSz="685584">
                <a:buClrTx/>
              </a:pPr>
              <a:r>
                <a:rPr lang="en-TW" sz="1799" kern="1200" dirty="0">
                  <a:solidFill>
                    <a:prstClr val="white"/>
                  </a:solidFill>
                  <a:latin typeface="STXinwei" panose="02010800040101010101" pitchFamily="2" charset="-122"/>
                  <a:ea typeface="STXinwei" panose="02010800040101010101" pitchFamily="2" charset="-122"/>
                  <a:cs typeface="+mn-cs"/>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802514" cy="450364"/>
            </a:xfrm>
            <a:prstGeom prst="rect">
              <a:avLst/>
            </a:prstGeom>
            <a:noFill/>
          </p:spPr>
          <p:txBody>
            <a:bodyPr wrap="none" rtlCol="0">
              <a:spAutoFit/>
            </a:bodyPr>
            <a:lstStyle/>
            <a:p>
              <a:pPr defTabSz="685584">
                <a:buClrTx/>
              </a:pPr>
              <a:r>
                <a:rPr lang="en-TW" sz="1799" kern="1200" dirty="0">
                  <a:solidFill>
                    <a:srgbClr val="FFFFFF"/>
                  </a:solidFill>
                  <a:latin typeface="STXinwei" panose="02010800040101010101" pitchFamily="2" charset="-122"/>
                  <a:ea typeface="STXinwei" panose="02010800040101010101" pitchFamily="2" charset="-122"/>
                  <a:cs typeface="+mn-cs"/>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04529" y="1092858"/>
              <a:ext cx="802516" cy="450364"/>
            </a:xfrm>
            <a:prstGeom prst="rect">
              <a:avLst/>
            </a:prstGeom>
            <a:noFill/>
          </p:spPr>
          <p:txBody>
            <a:bodyPr wrap="none" rtlCol="0">
              <a:spAutoFit/>
            </a:bodyPr>
            <a:lstStyle/>
            <a:p>
              <a:pPr algn="ctr" defTabSz="685584">
                <a:buClrTx/>
              </a:pPr>
              <a:r>
                <a:rPr lang="en-TW" sz="1799" kern="1200" dirty="0">
                  <a:solidFill>
                    <a:srgbClr val="FFFFFF"/>
                  </a:solidFill>
                  <a:latin typeface="STXinwei" panose="02010800040101010101" pitchFamily="2" charset="-122"/>
                  <a:ea typeface="STXinwei" panose="02010800040101010101" pitchFamily="2" charset="-122"/>
                  <a:cs typeface="+mn-cs"/>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2768458" y="1151428"/>
            <a:ext cx="3454792" cy="323037"/>
          </a:xfrm>
          <a:prstGeom prst="rect">
            <a:avLst/>
          </a:prstGeom>
          <a:noFill/>
        </p:spPr>
        <p:txBody>
          <a:bodyPr wrap="none" rtlCol="0">
            <a:spAutoFit/>
          </a:bodyPr>
          <a:lstStyle/>
          <a:p>
            <a:pPr algn="ctr" defTabSz="685584">
              <a:buClrTx/>
            </a:pPr>
            <a:r>
              <a:rPr lang="en-TW" sz="1499" kern="1200" dirty="0">
                <a:solidFill>
                  <a:prstClr val="black"/>
                </a:solidFill>
                <a:latin typeface="STXinwei" panose="02010800040101010101" pitchFamily="2" charset="-122"/>
                <a:ea typeface="STXinwei" panose="02010800040101010101" pitchFamily="2" charset="-122"/>
                <a:cs typeface="+mn-cs"/>
              </a:rPr>
              <a:t>函子</a:t>
            </a:r>
            <a:r>
              <a:rPr lang="zh-CN" altLang="en-US" sz="1499" kern="1200" dirty="0">
                <a:solidFill>
                  <a:prstClr val="black"/>
                </a:solidFill>
                <a:latin typeface="STXinwei" panose="02010800040101010101" pitchFamily="2" charset="-122"/>
                <a:ea typeface="STXinwei" panose="02010800040101010101" pitchFamily="2" charset="-122"/>
                <a:cs typeface="+mn-cs"/>
              </a:rPr>
              <a:t>：</a:t>
            </a:r>
            <a:r>
              <a:rPr lang="en-TW" sz="1499" kern="1200" dirty="0">
                <a:solidFill>
                  <a:prstClr val="black"/>
                </a:solidFill>
                <a:latin typeface="STXinwei" panose="02010800040101010101" pitchFamily="2" charset="-122"/>
                <a:ea typeface="STXinwei" panose="02010800040101010101" pitchFamily="2" charset="-122"/>
                <a:cs typeface="+mn-cs"/>
              </a:rPr>
              <a:t>比较系统内在结构的映射机制</a:t>
            </a:r>
            <a:r>
              <a:rPr lang="zh-CN" altLang="en-US" sz="1499" kern="1200" dirty="0">
                <a:solidFill>
                  <a:prstClr val="black"/>
                </a:solidFill>
                <a:latin typeface="STXinwei" panose="02010800040101010101" pitchFamily="2" charset="-122"/>
                <a:ea typeface="STXinwei" panose="02010800040101010101" pitchFamily="2" charset="-122"/>
                <a:cs typeface="+mn-cs"/>
              </a:rPr>
              <a:t>。</a:t>
            </a:r>
            <a:endParaRPr lang="en-US" altLang="zh-CN" sz="1499" kern="1200" dirty="0">
              <a:solidFill>
                <a:prstClr val="black"/>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1198719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32734"/>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在跨领域的决策方案筛选可通过偏序集计算得到结果</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5005966" y="1131691"/>
            <a:ext cx="1414606" cy="1091267"/>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08605" y="3847716"/>
            <a:ext cx="1981070" cy="1291415"/>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7485255" y="2315675"/>
            <a:ext cx="878250" cy="442695"/>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7485255" y="2831595"/>
            <a:ext cx="878249" cy="442695"/>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7485254" y="3333607"/>
            <a:ext cx="878250" cy="442696"/>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4808605" y="2568767"/>
            <a:ext cx="1688886" cy="1024048"/>
          </a:xfrm>
          <a:prstGeom prst="rect">
            <a:avLst/>
          </a:prstGeom>
        </p:spPr>
      </p:pic>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087FE046-C6E9-8D4D-B497-F57220E0BAB9}"/>
                  </a:ext>
                </a:extLst>
              </p:cNvPr>
              <p:cNvSpPr/>
              <p:nvPr/>
            </p:nvSpPr>
            <p:spPr>
              <a:xfrm>
                <a:off x="7917518" y="1993559"/>
                <a:ext cx="231367" cy="2477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14:m>
                  <m:oMathPara xmlns:m="http://schemas.openxmlformats.org/officeDocument/2006/math">
                    <m:oMathParaPr>
                      <m:jc m:val="center"/>
                    </m:oMathParaPr>
                    <m:oMath xmlns:m="http://schemas.openxmlformats.org/officeDocument/2006/math">
                      <m:r>
                        <a:rPr lang="en-US" sz="1349" i="1" kern="1200">
                          <a:solidFill>
                            <a:srgbClr val="FF0000"/>
                          </a:solidFill>
                          <a:latin typeface="Cambria Math" panose="02040503050406030204" pitchFamily="18" charset="0"/>
                        </a:rPr>
                        <m:t>∅</m:t>
                      </m:r>
                    </m:oMath>
                  </m:oMathPara>
                </a14:m>
                <a:endParaRPr lang="en-TW" sz="1349" kern="1200" dirty="0">
                  <a:solidFill>
                    <a:prstClr val="black"/>
                  </a:solidFill>
                  <a:latin typeface="Calibri" panose="020F0502020204030204"/>
                </a:endParaRPr>
              </a:p>
            </p:txBody>
          </p:sp>
        </mc:Choice>
        <mc:Fallback>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7917518" y="1993559"/>
                <a:ext cx="231367" cy="247748"/>
              </a:xfrm>
              <a:prstGeom prst="ellipse">
                <a:avLst/>
              </a:prstGeom>
              <a:blipFill>
                <a:blip r:embed="rId8"/>
                <a:stretch>
                  <a:fillRect l="-10000" b="-4545"/>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7761264" y="1675510"/>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8161614" y="1671954"/>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b="1" kern="1200"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8630366" y="1758591"/>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7945899" y="1671954"/>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8320051" y="1750868"/>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7991973" y="1718028"/>
            <a:ext cx="41229" cy="275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8033202" y="1718028"/>
            <a:ext cx="174486" cy="275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8115002" y="1796942"/>
            <a:ext cx="212954" cy="23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8115002" y="1804665"/>
            <a:ext cx="523269" cy="225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7807338" y="1721583"/>
            <a:ext cx="225864" cy="27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7387515" y="1652800"/>
            <a:ext cx="53979" cy="539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8032968" y="1372923"/>
            <a:ext cx="53979" cy="539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8422553" y="1334755"/>
            <a:ext cx="53979" cy="539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7807338" y="1418997"/>
            <a:ext cx="233535" cy="264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8079042" y="1418997"/>
            <a:ext cx="128646" cy="260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8366126" y="1380829"/>
            <a:ext cx="64332" cy="377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8468627" y="1380829"/>
            <a:ext cx="169644" cy="38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7826423" y="973457"/>
            <a:ext cx="482449" cy="2341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en-TW" sz="787" b="1" kern="1200" dirty="0">
                <a:solidFill>
                  <a:srgbClr val="70AD47">
                    <a:lumMod val="75000"/>
                  </a:srgbClr>
                </a:solidFill>
                <a:latin typeface="Calibri" panose="020F0502020204030204"/>
              </a:rPr>
              <a:t>Best</a:t>
            </a:r>
            <a:endParaRPr lang="en-TW" sz="450" b="1" kern="1200" dirty="0">
              <a:solidFill>
                <a:srgbClr val="70AD47">
                  <a:lumMod val="75000"/>
                </a:srgbClr>
              </a:solidFill>
              <a:latin typeface="Calibri" panose="020F0502020204030204"/>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7433589" y="1173308"/>
            <a:ext cx="463487" cy="48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8067648" y="1207596"/>
            <a:ext cx="11394" cy="173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8238219" y="1173308"/>
            <a:ext cx="192239" cy="16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5079076" y="2379746"/>
            <a:ext cx="1194558" cy="173124"/>
          </a:xfrm>
          <a:prstGeom prst="rect">
            <a:avLst/>
          </a:prstGeom>
          <a:noFill/>
        </p:spPr>
        <p:txBody>
          <a:bodyPr wrap="none" rtlCol="0">
            <a:spAutoFit/>
          </a:bodyPr>
          <a:lstStyle/>
          <a:p>
            <a:pPr defTabSz="685584">
              <a:buClrTx/>
            </a:pPr>
            <a:r>
              <a:rPr lang="en-TW" sz="525" kern="1200" dirty="0">
                <a:solidFill>
                  <a:prstClr val="black"/>
                </a:solidFill>
                <a:latin typeface="Calibri" panose="020F0502020204030204"/>
                <a:ea typeface="+mn-ea"/>
                <a:cs typeface="+mn-cs"/>
              </a:rPr>
              <a:t>偏序关系</a:t>
            </a:r>
            <a:r>
              <a:rPr lang="zh-CN" altLang="en-US" sz="525" kern="1200" dirty="0">
                <a:solidFill>
                  <a:prstClr val="black"/>
                </a:solidFill>
                <a:latin typeface="Calibri" panose="020F0502020204030204"/>
                <a:ea typeface="宋体" panose="02010600030101010101" pitchFamily="2" charset="-122"/>
                <a:cs typeface="+mn-cs"/>
              </a:rPr>
              <a:t>：</a:t>
            </a:r>
            <a:r>
              <a:rPr lang="en-TW" sz="525" kern="1200" dirty="0">
                <a:solidFill>
                  <a:prstClr val="black"/>
                </a:solidFill>
                <a:latin typeface="Calibri" panose="020F0502020204030204"/>
                <a:ea typeface="+mn-ea"/>
                <a:cs typeface="+mn-cs"/>
              </a:rPr>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5272592" y="883908"/>
            <a:ext cx="1066318" cy="173124"/>
          </a:xfrm>
          <a:prstGeom prst="rect">
            <a:avLst/>
          </a:prstGeom>
          <a:noFill/>
        </p:spPr>
        <p:txBody>
          <a:bodyPr wrap="none" rtlCol="0">
            <a:spAutoFit/>
          </a:bodyPr>
          <a:lstStyle/>
          <a:p>
            <a:pPr defTabSz="685584">
              <a:buClrTx/>
            </a:pPr>
            <a:r>
              <a:rPr lang="en-TW" sz="525" kern="1200" dirty="0">
                <a:solidFill>
                  <a:prstClr val="black"/>
                </a:solidFill>
                <a:latin typeface="Calibri" panose="020F0502020204030204"/>
                <a:ea typeface="+mn-ea"/>
                <a:cs typeface="+mn-cs"/>
              </a:rPr>
              <a:t>偏序关系</a:t>
            </a:r>
            <a:r>
              <a:rPr lang="zh-CN" altLang="en-US" sz="525" kern="1200" dirty="0">
                <a:solidFill>
                  <a:prstClr val="black"/>
                </a:solidFill>
                <a:latin typeface="Calibri" panose="020F0502020204030204"/>
                <a:ea typeface="宋体" panose="02010600030101010101" pitchFamily="2" charset="-122"/>
                <a:cs typeface="+mn-cs"/>
              </a:rPr>
              <a:t>：高概率 ⋀ 低载重量</a:t>
            </a:r>
            <a:endParaRPr lang="en-TW" sz="525" kern="1200" dirty="0">
              <a:solidFill>
                <a:prstClr val="black"/>
              </a:solidFill>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B2575282-56F0-934B-92D7-0469CA5A4665}"/>
                  </a:ext>
                </a:extLst>
              </p:cNvPr>
              <p:cNvSpPr txBox="1"/>
              <p:nvPr/>
            </p:nvSpPr>
            <p:spPr>
              <a:xfrm>
                <a:off x="6270839" y="2056212"/>
                <a:ext cx="426720" cy="219291"/>
              </a:xfrm>
              <a:prstGeom prst="rect">
                <a:avLst/>
              </a:prstGeom>
              <a:noFill/>
            </p:spPr>
            <p:txBody>
              <a:bodyPr wrap="none" rtlCol="0">
                <a:spAutoFit/>
              </a:bodyPr>
              <a:lstStyle/>
              <a:p>
                <a:pPr defTabSz="685584">
                  <a:buClrTx/>
                </a:pPr>
                <a14:m>
                  <m:oMathPara xmlns:m="http://schemas.openxmlformats.org/officeDocument/2006/math">
                    <m:oMathParaPr>
                      <m:jc m:val="centerGroup"/>
                    </m:oMathParaPr>
                    <m:oMath xmlns:m="http://schemas.openxmlformats.org/officeDocument/2006/math">
                      <m:r>
                        <a:rPr lang="en-US" sz="825" b="1" kern="1200">
                          <a:solidFill>
                            <a:srgbClr val="70AD47">
                              <a:lumMod val="75000"/>
                            </a:srgbClr>
                          </a:solidFill>
                          <a:latin typeface="Cambria Math" panose="02040503050406030204" pitchFamily="18" charset="0"/>
                          <a:ea typeface="+mn-ea"/>
                          <a:cs typeface="+mn-cs"/>
                        </a:rPr>
                        <m:t>𝐁𝐞𝐬𝐭</m:t>
                      </m:r>
                    </m:oMath>
                  </m:oMathPara>
                </a14:m>
                <a:endParaRPr lang="en-TW" sz="825" b="1" kern="1200" dirty="0">
                  <a:solidFill>
                    <a:srgbClr val="70AD47">
                      <a:lumMod val="75000"/>
                    </a:srgbClr>
                  </a:solidFill>
                  <a:latin typeface="Calibri" panose="020F0502020204030204"/>
                  <a:ea typeface="+mn-ea"/>
                  <a:cs typeface="+mn-cs"/>
                </a:endParaRPr>
              </a:p>
            </p:txBody>
          </p:sp>
        </mc:Choice>
        <mc:Fallback>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6270839" y="2056212"/>
                <a:ext cx="426720" cy="219291"/>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8352640E-4770-0142-8DB7-3558B04762B8}"/>
                  </a:ext>
                </a:extLst>
              </p:cNvPr>
              <p:cNvSpPr txBox="1"/>
              <p:nvPr/>
            </p:nvSpPr>
            <p:spPr>
              <a:xfrm>
                <a:off x="5082036" y="899911"/>
                <a:ext cx="332142" cy="299954"/>
              </a:xfrm>
              <a:prstGeom prst="rect">
                <a:avLst/>
              </a:prstGeom>
              <a:noFill/>
            </p:spPr>
            <p:txBody>
              <a:bodyPr wrap="none" rtlCol="0">
                <a:spAutoFit/>
              </a:bodyPr>
              <a:lstStyle/>
              <a:p>
                <a:pPr defTabSz="685584">
                  <a:buClrTx/>
                </a:pPr>
                <a14:m>
                  <m:oMathPara xmlns:m="http://schemas.openxmlformats.org/officeDocument/2006/math">
                    <m:oMathParaPr>
                      <m:jc m:val="centerGroup"/>
                    </m:oMathParaPr>
                    <m:oMath xmlns:m="http://schemas.openxmlformats.org/officeDocument/2006/math">
                      <m:r>
                        <a:rPr lang="en-US" sz="1349" i="1" kern="1200">
                          <a:solidFill>
                            <a:srgbClr val="FF0000"/>
                          </a:solidFill>
                          <a:latin typeface="Cambria Math" panose="02040503050406030204" pitchFamily="18" charset="0"/>
                          <a:ea typeface="+mn-ea"/>
                          <a:cs typeface="+mn-cs"/>
                        </a:rPr>
                        <m:t>∅</m:t>
                      </m:r>
                    </m:oMath>
                  </m:oMathPara>
                </a14:m>
                <a:endParaRPr lang="en-TW" sz="1349" kern="1200" dirty="0">
                  <a:solidFill>
                    <a:prstClr val="black"/>
                  </a:solidFill>
                  <a:latin typeface="Calibri" panose="020F0502020204030204"/>
                  <a:ea typeface="+mn-ea"/>
                  <a:cs typeface="+mn-cs"/>
                </a:endParaRPr>
              </a:p>
            </p:txBody>
          </p:sp>
        </mc:Choice>
        <mc:Fallback>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5082036" y="899911"/>
                <a:ext cx="332142" cy="299954"/>
              </a:xfrm>
              <a:prstGeom prst="rect">
                <a:avLst/>
              </a:prstGeom>
              <a:blipFill>
                <a:blip r:embed="rId10"/>
                <a:stretch>
                  <a:fillRect/>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5123615" y="3736113"/>
            <a:ext cx="1268296" cy="173124"/>
          </a:xfrm>
          <a:prstGeom prst="rect">
            <a:avLst/>
          </a:prstGeom>
          <a:noFill/>
        </p:spPr>
        <p:txBody>
          <a:bodyPr wrap="none" rtlCol="0">
            <a:spAutoFit/>
          </a:bodyPr>
          <a:lstStyle/>
          <a:p>
            <a:pPr defTabSz="685584">
              <a:buClrTx/>
            </a:pPr>
            <a:r>
              <a:rPr lang="en-TW" sz="525" kern="1200" dirty="0">
                <a:solidFill>
                  <a:prstClr val="black"/>
                </a:solidFill>
                <a:latin typeface="Calibri" panose="020F0502020204030204"/>
                <a:ea typeface="+mn-ea"/>
                <a:cs typeface="+mn-cs"/>
              </a:rPr>
              <a:t>偏序关系</a:t>
            </a:r>
            <a:r>
              <a:rPr lang="zh-CN" altLang="en-US" sz="525" kern="1200" dirty="0">
                <a:solidFill>
                  <a:prstClr val="black"/>
                </a:solidFill>
                <a:latin typeface="Calibri" panose="020F0502020204030204"/>
                <a:ea typeface="宋体" panose="02010600030101010101" pitchFamily="2" charset="-122"/>
                <a:cs typeface="+mn-cs"/>
              </a:rPr>
              <a:t>：</a:t>
            </a:r>
            <a:r>
              <a:rPr lang="en-TW" sz="525" kern="1200" dirty="0">
                <a:solidFill>
                  <a:prstClr val="black"/>
                </a:solidFill>
                <a:latin typeface="Calibri" panose="020F0502020204030204"/>
                <a:ea typeface="+mn-ea"/>
                <a:cs typeface="+mn-cs"/>
              </a:rPr>
              <a:t>财务支出</a:t>
            </a:r>
            <a:r>
              <a:rPr lang="zh-CN" altLang="en-US" sz="525" kern="1200" dirty="0">
                <a:solidFill>
                  <a:prstClr val="black"/>
                </a:solidFill>
                <a:latin typeface="Calibri" panose="020F0502020204030204"/>
                <a:ea typeface="宋体" panose="02010600030101010101" pitchFamily="2" charset="-122"/>
                <a:cs typeface="+mn-cs"/>
              </a:rPr>
              <a:t> ⋀ </a:t>
            </a:r>
            <a:r>
              <a:rPr lang="en-TW" sz="525" kern="1200" dirty="0">
                <a:solidFill>
                  <a:prstClr val="black"/>
                </a:solidFill>
                <a:latin typeface="Calibri" panose="020F0502020204030204"/>
                <a:ea typeface="+mn-ea"/>
                <a:cs typeface="+mn-cs"/>
              </a:rPr>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6002737" y="3953222"/>
            <a:ext cx="0" cy="105955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8433404" y="1222963"/>
            <a:ext cx="317716" cy="150041"/>
          </a:xfrm>
          <a:prstGeom prst="rect">
            <a:avLst/>
          </a:prstGeom>
          <a:noFill/>
        </p:spPr>
        <p:txBody>
          <a:bodyPr wrap="none" rtlCol="0">
            <a:spAutoFit/>
          </a:bodyPr>
          <a:lstStyle/>
          <a:p>
            <a:pPr defTabSz="685584">
              <a:buClrTx/>
            </a:pPr>
            <a:r>
              <a:rPr lang="en-TW" sz="375" kern="1200" dirty="0">
                <a:solidFill>
                  <a:prstClr val="black"/>
                </a:solidFill>
                <a:latin typeface="Calibri" panose="020F0502020204030204"/>
                <a:ea typeface="+mn-ea"/>
                <a:cs typeface="+mn-cs"/>
              </a:rPr>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7931102" y="1274501"/>
            <a:ext cx="343364" cy="150041"/>
          </a:xfrm>
          <a:prstGeom prst="rect">
            <a:avLst/>
          </a:prstGeom>
          <a:noFill/>
        </p:spPr>
        <p:txBody>
          <a:bodyPr wrap="none" rtlCol="0">
            <a:spAutoFit/>
          </a:bodyPr>
          <a:lstStyle/>
          <a:p>
            <a:pPr defTabSz="685584">
              <a:buClrTx/>
            </a:pPr>
            <a:r>
              <a:rPr lang="en-TW" sz="375" kern="1200" dirty="0">
                <a:solidFill>
                  <a:prstClr val="black"/>
                </a:solidFill>
                <a:latin typeface="Calibri" panose="020F0502020204030204"/>
                <a:ea typeface="+mn-ea"/>
                <a:cs typeface="+mn-cs"/>
              </a:rPr>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7203955" y="1502101"/>
            <a:ext cx="369012" cy="150041"/>
          </a:xfrm>
          <a:prstGeom prst="rect">
            <a:avLst/>
          </a:prstGeom>
          <a:noFill/>
        </p:spPr>
        <p:txBody>
          <a:bodyPr wrap="none" rtlCol="0">
            <a:spAutoFit/>
          </a:bodyPr>
          <a:lstStyle/>
          <a:p>
            <a:pPr defTabSz="685584">
              <a:buClrTx/>
            </a:pPr>
            <a:r>
              <a:rPr lang="en-TW" sz="375" kern="1200" dirty="0">
                <a:solidFill>
                  <a:prstClr val="black"/>
                </a:solidFill>
                <a:latin typeface="Calibri" panose="020F0502020204030204"/>
                <a:ea typeface="+mn-ea"/>
                <a:cs typeface="+mn-cs"/>
              </a:rPr>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8578457" y="1643523"/>
            <a:ext cx="240772" cy="150041"/>
          </a:xfrm>
          <a:prstGeom prst="rect">
            <a:avLst/>
          </a:prstGeom>
          <a:noFill/>
        </p:spPr>
        <p:txBody>
          <a:bodyPr wrap="none" rtlCol="0">
            <a:spAutoFit/>
          </a:bodyPr>
          <a:lstStyle/>
          <a:p>
            <a:pPr defTabSz="685584">
              <a:buClrTx/>
            </a:pPr>
            <a:r>
              <a:rPr lang="en-TW" sz="375" kern="1200" dirty="0">
                <a:solidFill>
                  <a:prstClr val="black"/>
                </a:solidFill>
                <a:latin typeface="Calibri" panose="020F0502020204030204"/>
                <a:ea typeface="+mn-ea"/>
                <a:cs typeface="+mn-cs"/>
              </a:rPr>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7735614" y="1528839"/>
            <a:ext cx="266420" cy="150041"/>
          </a:xfrm>
          <a:prstGeom prst="rect">
            <a:avLst/>
          </a:prstGeom>
          <a:noFill/>
        </p:spPr>
        <p:txBody>
          <a:bodyPr wrap="none" rtlCol="0">
            <a:spAutoFit/>
          </a:bodyPr>
          <a:lstStyle/>
          <a:p>
            <a:pPr defTabSz="685584">
              <a:buClrTx/>
            </a:pPr>
            <a:r>
              <a:rPr lang="en-TW" sz="375" kern="1200" dirty="0">
                <a:solidFill>
                  <a:prstClr val="black"/>
                </a:solidFill>
                <a:latin typeface="Calibri" panose="020F0502020204030204"/>
                <a:ea typeface="+mn-ea"/>
                <a:cs typeface="+mn-cs"/>
              </a:rPr>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7991973" y="1418998"/>
            <a:ext cx="48900" cy="260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8123931" y="1551950"/>
            <a:ext cx="263214" cy="150041"/>
          </a:xfrm>
          <a:prstGeom prst="rect">
            <a:avLst/>
          </a:prstGeom>
          <a:noFill/>
        </p:spPr>
        <p:txBody>
          <a:bodyPr wrap="none" rtlCol="0">
            <a:spAutoFit/>
          </a:bodyPr>
          <a:lstStyle/>
          <a:p>
            <a:pPr defTabSz="685584">
              <a:buClrTx/>
            </a:pPr>
            <a:r>
              <a:rPr lang="en-TW" sz="375" kern="1200" dirty="0">
                <a:solidFill>
                  <a:prstClr val="black"/>
                </a:solidFill>
                <a:latin typeface="Calibri" panose="020F0502020204030204"/>
                <a:ea typeface="+mn-ea"/>
                <a:cs typeface="+mn-cs"/>
              </a:rPr>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8213487" y="1633645"/>
            <a:ext cx="256220" cy="207749"/>
          </a:xfrm>
          <a:prstGeom prst="rect">
            <a:avLst/>
          </a:prstGeom>
          <a:noFill/>
        </p:spPr>
        <p:txBody>
          <a:bodyPr wrap="square" rtlCol="0">
            <a:spAutoFit/>
          </a:bodyPr>
          <a:lstStyle/>
          <a:p>
            <a:pPr defTabSz="685584">
              <a:buClrTx/>
            </a:pPr>
            <a:r>
              <a:rPr lang="en-TW" sz="375" kern="1200" dirty="0">
                <a:solidFill>
                  <a:prstClr val="black"/>
                </a:solidFill>
                <a:latin typeface="Calibri" panose="020F0502020204030204"/>
                <a:ea typeface="+mn-ea"/>
                <a:cs typeface="+mn-cs"/>
              </a:rPr>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8431440" y="1650935"/>
            <a:ext cx="237566" cy="150041"/>
          </a:xfrm>
          <a:prstGeom prst="rect">
            <a:avLst/>
          </a:prstGeom>
          <a:noFill/>
        </p:spPr>
        <p:txBody>
          <a:bodyPr wrap="none" rtlCol="0">
            <a:spAutoFit/>
          </a:bodyPr>
          <a:lstStyle/>
          <a:p>
            <a:pPr defTabSz="685584">
              <a:buClrTx/>
            </a:pPr>
            <a:r>
              <a:rPr lang="en-TW" sz="375" kern="1200" dirty="0">
                <a:solidFill>
                  <a:prstClr val="black"/>
                </a:solidFill>
                <a:latin typeface="Calibri" panose="020F0502020204030204"/>
                <a:ea typeface="+mn-ea"/>
                <a:cs typeface="+mn-cs"/>
              </a:rPr>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8479929" y="1762215"/>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endParaRPr lang="en-TW" sz="1349" kern="1200">
              <a:solidFill>
                <a:prstClr val="white"/>
              </a:solidFill>
              <a:latin typeface="Calibri" panose="020F0502020204030204"/>
            </a:endParaRPr>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8115002" y="1808289"/>
            <a:ext cx="372832" cy="22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8430458" y="1380829"/>
            <a:ext cx="57376" cy="389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7433589" y="1698874"/>
            <a:ext cx="517812" cy="330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7898524" y="1551714"/>
            <a:ext cx="343364" cy="150041"/>
          </a:xfrm>
          <a:prstGeom prst="rect">
            <a:avLst/>
          </a:prstGeom>
          <a:noFill/>
        </p:spPr>
        <p:txBody>
          <a:bodyPr wrap="none" rtlCol="0">
            <a:spAutoFit/>
          </a:bodyPr>
          <a:lstStyle/>
          <a:p>
            <a:pPr defTabSz="685584">
              <a:buClrTx/>
            </a:pPr>
            <a:r>
              <a:rPr lang="en-TW" sz="375" kern="1200" dirty="0">
                <a:solidFill>
                  <a:prstClr val="black"/>
                </a:solidFill>
                <a:latin typeface="Calibri" panose="020F0502020204030204"/>
                <a:ea typeface="+mn-ea"/>
                <a:cs typeface="+mn-cs"/>
              </a:rPr>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149950" y="3867379"/>
            <a:ext cx="1829716" cy="1080138"/>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2509034" y="4840317"/>
            <a:ext cx="1223412" cy="299954"/>
          </a:xfrm>
          <a:prstGeom prst="rect">
            <a:avLst/>
          </a:prstGeom>
          <a:noFill/>
        </p:spPr>
        <p:txBody>
          <a:bodyPr wrap="none" rtlCol="0">
            <a:spAutoFit/>
          </a:bodyPr>
          <a:lstStyle/>
          <a:p>
            <a:pP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162923" y="2325952"/>
            <a:ext cx="1991886" cy="1161934"/>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2509034" y="3454649"/>
            <a:ext cx="1223412" cy="299954"/>
          </a:xfrm>
          <a:prstGeom prst="rect">
            <a:avLst/>
          </a:prstGeom>
          <a:noFill/>
        </p:spPr>
        <p:txBody>
          <a:bodyPr wrap="none" rtlCol="0">
            <a:spAutoFit/>
          </a:bodyPr>
          <a:lstStyle/>
          <a:p>
            <a:pP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199724" y="991352"/>
            <a:ext cx="1882934" cy="1088416"/>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2394168" y="2062545"/>
            <a:ext cx="1396536" cy="299954"/>
          </a:xfrm>
          <a:prstGeom prst="rect">
            <a:avLst/>
          </a:prstGeom>
          <a:noFill/>
        </p:spPr>
        <p:txBody>
          <a:bodyPr wrap="none" rtlCol="0">
            <a:spAutoFit/>
          </a:bodyPr>
          <a:lstStyle/>
          <a:p>
            <a:pPr defTabSz="685584">
              <a:buClrTx/>
            </a:pPr>
            <a:r>
              <a:rPr lang="en-TW" sz="1349" kern="1200" dirty="0">
                <a:solidFill>
                  <a:prstClr val="black"/>
                </a:solidFill>
                <a:latin typeface="STXinwei" panose="02010800040101010101" pitchFamily="2" charset="-122"/>
                <a:ea typeface="STXinwei" panose="02010800040101010101" pitchFamily="2" charset="-122"/>
                <a:cs typeface="+mn-cs"/>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634791" y="1356794"/>
            <a:ext cx="877163" cy="299954"/>
          </a:xfrm>
          <a:prstGeom prst="rect">
            <a:avLst/>
          </a:prstGeom>
          <a:noFill/>
        </p:spPr>
        <p:txBody>
          <a:bodyPr wrap="none" rtlCol="0">
            <a:spAutoFit/>
          </a:bodyPr>
          <a:lstStyle/>
          <a:p>
            <a:pPr defTabSz="685584">
              <a:buClrTx/>
            </a:pPr>
            <a:r>
              <a:rPr lang="en-TW" sz="1349" kern="1200" dirty="0">
                <a:solidFill>
                  <a:prstClr val="black"/>
                </a:solidFill>
                <a:latin typeface="Calibri" panose="020F0502020204030204"/>
                <a:ea typeface="+mn-ea"/>
                <a:cs typeface="+mn-cs"/>
              </a:rPr>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570543" y="4223921"/>
            <a:ext cx="877163" cy="299954"/>
          </a:xfrm>
          <a:prstGeom prst="rect">
            <a:avLst/>
          </a:prstGeom>
          <a:noFill/>
        </p:spPr>
        <p:txBody>
          <a:bodyPr wrap="none" rtlCol="0">
            <a:spAutoFit/>
          </a:bodyPr>
          <a:lstStyle/>
          <a:p>
            <a:pPr defTabSz="685584">
              <a:buClrTx/>
            </a:pPr>
            <a:r>
              <a:rPr lang="en-TW" sz="1349" kern="1200" dirty="0">
                <a:solidFill>
                  <a:prstClr val="black"/>
                </a:solidFill>
                <a:latin typeface="Calibri" panose="020F0502020204030204"/>
                <a:ea typeface="+mn-ea"/>
                <a:cs typeface="+mn-cs"/>
              </a:rPr>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591733" y="2889627"/>
            <a:ext cx="877163" cy="299954"/>
          </a:xfrm>
          <a:prstGeom prst="rect">
            <a:avLst/>
          </a:prstGeom>
          <a:noFill/>
        </p:spPr>
        <p:txBody>
          <a:bodyPr wrap="none" rtlCol="0">
            <a:spAutoFit/>
          </a:bodyPr>
          <a:lstStyle/>
          <a:p>
            <a:pPr defTabSz="685584">
              <a:buClrTx/>
            </a:pPr>
            <a:r>
              <a:rPr lang="en-TW" sz="1349" kern="1200" dirty="0">
                <a:solidFill>
                  <a:prstClr val="black"/>
                </a:solidFill>
                <a:latin typeface="Calibri" panose="020F0502020204030204"/>
                <a:ea typeface="+mn-ea"/>
                <a:cs typeface="+mn-cs"/>
              </a:rPr>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7299596" y="3905316"/>
            <a:ext cx="1346044" cy="302804"/>
          </a:xfrm>
          <a:prstGeom prst="rect">
            <a:avLst/>
          </a:prstGeom>
          <a:noFill/>
          <a:ln>
            <a:noFill/>
          </a:ln>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defTabSz="601025">
              <a:buNone/>
            </a:pPr>
            <a:r>
              <a:rPr lang="en-US" altLang="zh-CN" sz="375" kern="1200" dirty="0">
                <a:latin typeface="STXinwei" panose="02010800040101010101" pitchFamily="2" charset="-122"/>
                <a:ea typeface="STXinwei" panose="02010800040101010101" pitchFamily="2" charset="-122"/>
              </a:rPr>
              <a:t>1970</a:t>
            </a:r>
            <a:r>
              <a:rPr lang="zh-CN" altLang="en-US" sz="375" kern="1200" dirty="0">
                <a:latin typeface="STXinwei" panose="02010800040101010101" pitchFamily="2" charset="-122"/>
                <a:ea typeface="STXinwei" panose="02010800040101010101" pitchFamily="2" charset="-122"/>
              </a:rPr>
              <a:t>年前，</a:t>
            </a:r>
            <a:endParaRPr lang="en-US" altLang="zh-CN" sz="375" kern="1200" dirty="0">
              <a:latin typeface="STXinwei" panose="02010800040101010101" pitchFamily="2" charset="-122"/>
              <a:ea typeface="STXinwei" panose="02010800040101010101" pitchFamily="2" charset="-122"/>
            </a:endParaRPr>
          </a:p>
          <a:p>
            <a:pPr marL="0" indent="0" defTabSz="601025">
              <a:buNone/>
            </a:pPr>
            <a:r>
              <a:rPr lang="zh-CN" altLang="en-US" sz="375" kern="1200" dirty="0">
                <a:latin typeface="STXinwei" panose="02010800040101010101" pitchFamily="2" charset="-122"/>
                <a:ea typeface="STXinwei" panose="02010800040101010101" pitchFamily="2" charset="-122"/>
              </a:rPr>
              <a:t>在可支配预算资源内，至少完成一次载人月球旅程</a:t>
            </a:r>
            <a:endParaRPr lang="zh-TW" altLang="en-US" sz="375" kern="12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7141773" y="4288930"/>
            <a:ext cx="556742" cy="17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en-US" sz="600" kern="1200" dirty="0">
                <a:solidFill>
                  <a:prstClr val="black"/>
                </a:solidFill>
                <a:latin typeface="Calibri" panose="020F0502020204030204"/>
              </a:rPr>
              <a:t>T</a:t>
            </a:r>
            <a:r>
              <a:rPr lang="en-TW" sz="600" kern="1200" dirty="0">
                <a:solidFill>
                  <a:prstClr val="black"/>
                </a:solidFill>
                <a:latin typeface="Calibri" panose="020F0502020204030204"/>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7725322" y="4287846"/>
            <a:ext cx="556742" cy="17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en-TW" sz="375" kern="1200" dirty="0">
                <a:solidFill>
                  <a:prstClr val="black"/>
                </a:solidFill>
                <a:latin typeface="Calibri" panose="020F0502020204030204"/>
              </a:rPr>
              <a:t>实际开销</a:t>
            </a:r>
            <a:r>
              <a:rPr lang="en-US" sz="375" kern="1200" dirty="0">
                <a:solidFill>
                  <a:prstClr val="black"/>
                </a:solidFill>
                <a:latin typeface="Calibri" panose="020F0502020204030204"/>
              </a:rPr>
              <a:t>&lt;</a:t>
            </a:r>
            <a:r>
              <a:rPr lang="en-TW" sz="375" kern="1200" dirty="0">
                <a:solidFill>
                  <a:prstClr val="black"/>
                </a:solidFill>
                <a:latin typeface="Calibri" panose="020F0502020204030204"/>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8308872" y="4287846"/>
            <a:ext cx="556742" cy="17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en-TW" sz="450" kern="1200" dirty="0">
                <a:solidFill>
                  <a:prstClr val="black"/>
                </a:solidFill>
                <a:latin typeface="Calibri" panose="020F0502020204030204"/>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7724317" y="4755286"/>
            <a:ext cx="556742" cy="17672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a:buClrTx/>
            </a:pPr>
            <a:r>
              <a:rPr lang="en-TW" sz="375" kern="1200" dirty="0">
                <a:solidFill>
                  <a:prstClr val="black"/>
                </a:solidFill>
                <a:latin typeface="Calibri" panose="020F0502020204030204"/>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7420144" y="4465652"/>
            <a:ext cx="385706" cy="31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8002688" y="4464568"/>
            <a:ext cx="1005" cy="29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8199527" y="4464568"/>
            <a:ext cx="387716" cy="316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483167" y="586963"/>
            <a:ext cx="1107996" cy="369204"/>
          </a:xfrm>
          <a:prstGeom prst="rect">
            <a:avLst/>
          </a:prstGeom>
          <a:noFill/>
        </p:spPr>
        <p:txBody>
          <a:bodyPr wrap="none" rtlCol="0">
            <a:spAutoFit/>
          </a:bodyPr>
          <a:lstStyle/>
          <a:p>
            <a:pPr defTabSz="685584">
              <a:buClrTx/>
            </a:pPr>
            <a:r>
              <a:rPr lang="en-TW" sz="1799" kern="1200" dirty="0">
                <a:solidFill>
                  <a:prstClr val="black"/>
                </a:solidFill>
                <a:latin typeface="STXinwei" panose="02010800040101010101" pitchFamily="2" charset="-122"/>
                <a:ea typeface="STXinwei" panose="02010800040101010101" pitchFamily="2" charset="-122"/>
                <a:cs typeface="+mn-cs"/>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7542637" y="586963"/>
            <a:ext cx="1107996" cy="369204"/>
          </a:xfrm>
          <a:prstGeom prst="rect">
            <a:avLst/>
          </a:prstGeom>
          <a:noFill/>
        </p:spPr>
        <p:txBody>
          <a:bodyPr wrap="none" rtlCol="0">
            <a:spAutoFit/>
          </a:bodyPr>
          <a:lstStyle/>
          <a:p>
            <a:pPr defTabSz="685584">
              <a:buClrTx/>
            </a:pPr>
            <a:r>
              <a:rPr lang="en-TW" sz="1799" kern="1200" dirty="0">
                <a:solidFill>
                  <a:prstClr val="black"/>
                </a:solidFill>
                <a:latin typeface="STXinwei" panose="02010800040101010101" pitchFamily="2" charset="-122"/>
                <a:ea typeface="STXinwei" panose="02010800040101010101" pitchFamily="2" charset="-122"/>
                <a:cs typeface="+mn-cs"/>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2528668" y="586963"/>
            <a:ext cx="1569660" cy="369204"/>
          </a:xfrm>
          <a:prstGeom prst="rect">
            <a:avLst/>
          </a:prstGeom>
          <a:noFill/>
        </p:spPr>
        <p:txBody>
          <a:bodyPr wrap="none" rtlCol="0">
            <a:spAutoFit/>
          </a:bodyPr>
          <a:lstStyle/>
          <a:p>
            <a:pPr defTabSz="685584">
              <a:buClrTx/>
            </a:pPr>
            <a:r>
              <a:rPr lang="en-TW" sz="1799" kern="1200" dirty="0">
                <a:solidFill>
                  <a:prstClr val="black"/>
                </a:solidFill>
                <a:latin typeface="STXinwei" panose="02010800040101010101" pitchFamily="2" charset="-122"/>
                <a:ea typeface="STXinwei" panose="02010800040101010101" pitchFamily="2" charset="-122"/>
                <a:cs typeface="+mn-cs"/>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5035653" y="586963"/>
            <a:ext cx="1569660" cy="369204"/>
          </a:xfrm>
          <a:prstGeom prst="rect">
            <a:avLst/>
          </a:prstGeom>
          <a:noFill/>
        </p:spPr>
        <p:txBody>
          <a:bodyPr wrap="none" rtlCol="0">
            <a:spAutoFit/>
          </a:bodyPr>
          <a:lstStyle/>
          <a:p>
            <a:pPr defTabSz="685584">
              <a:buClrTx/>
            </a:pPr>
            <a:r>
              <a:rPr lang="en-TW" sz="1799" kern="1200" dirty="0">
                <a:solidFill>
                  <a:prstClr val="black"/>
                </a:solidFill>
                <a:latin typeface="STXinwei" panose="02010800040101010101" pitchFamily="2" charset="-122"/>
                <a:ea typeface="STXinwei" panose="02010800040101010101" pitchFamily="2" charset="-122"/>
                <a:cs typeface="+mn-cs"/>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3" name="Slide Number Placeholder 2">
            <a:extLst>
              <a:ext uri="{FF2B5EF4-FFF2-40B4-BE49-F238E27FC236}">
                <a16:creationId xmlns:a16="http://schemas.microsoft.com/office/drawing/2014/main" id="{5ED18476-394D-0748-8912-E0F6B603AAE6}"/>
              </a:ext>
            </a:extLst>
          </p:cNvPr>
          <p:cNvSpPr>
            <a:spLocks noGrp="1"/>
          </p:cNvSpPr>
          <p:nvPr>
            <p:ph type="sldNum" sz="quarter" idx="2"/>
          </p:nvPr>
        </p:nvSpPr>
        <p:spPr/>
        <p:txBody>
          <a:bodyPr/>
          <a:lstStyle/>
          <a:p>
            <a:fld id="{86CB4B4D-7CA3-9044-876B-883B54F8677D}" type="slidenum">
              <a:rPr lang="en-TW" smtClean="0"/>
              <a:t>76</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3552295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6" name="Slide Number Placeholder 5">
            <a:extLst>
              <a:ext uri="{FF2B5EF4-FFF2-40B4-BE49-F238E27FC236}">
                <a16:creationId xmlns:a16="http://schemas.microsoft.com/office/drawing/2014/main" id="{CA5C2A21-6DFD-154F-A89E-89215ACF462A}"/>
              </a:ext>
            </a:extLst>
          </p:cNvPr>
          <p:cNvSpPr>
            <a:spLocks noGrp="1"/>
          </p:cNvSpPr>
          <p:nvPr>
            <p:ph type="sldNum" sz="quarter" idx="2"/>
          </p:nvPr>
        </p:nvSpPr>
        <p:spPr/>
        <p:txBody>
          <a:bodyPr/>
          <a:lstStyle/>
          <a:p>
            <a:fld id="{86CB4B4D-7CA3-9044-876B-883B54F8677D}" type="slidenum">
              <a:rPr lang="en-TW" smtClean="0"/>
              <a:t>78</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3" name="Slide Number Placeholder 2">
            <a:extLst>
              <a:ext uri="{FF2B5EF4-FFF2-40B4-BE49-F238E27FC236}">
                <a16:creationId xmlns:a16="http://schemas.microsoft.com/office/drawing/2014/main" id="{4AC5FF5E-5EE0-CA47-81C5-863E6BE525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 Treatise on Cognitive Foundation</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8</a:t>
            </a:fld>
            <a:endParaRPr lang="en-US" dirty="0"/>
          </a:p>
        </p:txBody>
      </p:sp>
      <p:pic>
        <p:nvPicPr>
          <p:cNvPr id="5" name="Picture 4">
            <a:extLst>
              <a:ext uri="{FF2B5EF4-FFF2-40B4-BE49-F238E27FC236}">
                <a16:creationId xmlns:a16="http://schemas.microsoft.com/office/drawing/2014/main" id="{AADFE5D3-DC33-3E4B-B2FB-549A98F6176B}"/>
              </a:ext>
            </a:extLst>
          </p:cNvPr>
          <p:cNvPicPr>
            <a:picLocks noChangeAspect="1"/>
          </p:cNvPicPr>
          <p:nvPr/>
        </p:nvPicPr>
        <p:blipFill>
          <a:blip r:embed="rId2"/>
          <a:stretch>
            <a:fillRect/>
          </a:stretch>
        </p:blipFill>
        <p:spPr>
          <a:xfrm>
            <a:off x="1363509" y="1040855"/>
            <a:ext cx="6416981" cy="3709106"/>
          </a:xfrm>
          <a:prstGeom prst="rect">
            <a:avLst/>
          </a:prstGeom>
        </p:spPr>
      </p:pic>
      <p:sp>
        <p:nvSpPr>
          <p:cNvPr id="6" name="TextBox 5">
            <a:extLst>
              <a:ext uri="{FF2B5EF4-FFF2-40B4-BE49-F238E27FC236}">
                <a16:creationId xmlns:a16="http://schemas.microsoft.com/office/drawing/2014/main" id="{014993A5-4753-0348-AD88-9F05AA6E7A8B}"/>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3"/>
              </a:rPr>
              <a:t>George Boole</a:t>
            </a:r>
            <a:r>
              <a:rPr lang="en-TW" dirty="0"/>
              <a:t> </a:t>
            </a:r>
          </a:p>
        </p:txBody>
      </p:sp>
    </p:spTree>
    <p:extLst>
      <p:ext uri="{BB962C8B-B14F-4D97-AF65-F5344CB8AC3E}">
        <p14:creationId xmlns:p14="http://schemas.microsoft.com/office/powerpoint/2010/main" val="7473883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2879C5B-A18E-EF45-86F4-833875546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200" dirty="0">
                <a:latin typeface="Arial Rounded MT Bold" panose="020F0704030504030204" pitchFamily="34" charset="77"/>
              </a:rPr>
              <a:t>Cybernetics is developed as a Trans-Disciplinary Cognitive Foundation</a:t>
            </a:r>
          </a:p>
          <a:p>
            <a:pPr marL="742950" lvl="1" indent="-285750">
              <a:buFont typeface="Arial" panose="020B0604020202020204" pitchFamily="34" charset="0"/>
              <a:buChar char="•"/>
            </a:pPr>
            <a:r>
              <a:rPr lang="en-US" sz="1200" dirty="0">
                <a:latin typeface="Arial Rounded MT Bold" panose="020F0704030504030204" pitchFamily="34" charset="77"/>
              </a:rPr>
              <a:t>It has a consistent set of name space, and computable/composable language, </a:t>
            </a:r>
          </a:p>
          <a:p>
            <a:pPr marL="1200150" lvl="2" indent="-285750">
              <a:buFont typeface="Arial" panose="020B0604020202020204" pitchFamily="34" charset="0"/>
              <a:buChar char="•"/>
            </a:pPr>
            <a:r>
              <a:rPr lang="en-US" sz="1200" dirty="0">
                <a:latin typeface="Arial Rounded MT Bold" panose="020F0704030504030204" pitchFamily="34" charset="77"/>
              </a:rPr>
              <a:t>The namespace of Cybernetics is highly congruent with </a:t>
            </a:r>
            <a:r>
              <a:rPr lang="en-US" sz="1200" b="1" i="1" dirty="0">
                <a:latin typeface="Arial Rounded MT Bold" panose="020F0704030504030204" pitchFamily="34" charset="77"/>
              </a:rPr>
              <a:t>Category Theory</a:t>
            </a:r>
          </a:p>
          <a:p>
            <a:pPr marL="1200150" lvl="2" indent="-285750">
              <a:buFont typeface="Arial" panose="020B0604020202020204" pitchFamily="34" charset="0"/>
              <a:buChar char="•"/>
            </a:pPr>
            <a:r>
              <a:rPr lang="en-US" sz="1200" dirty="0">
                <a:latin typeface="Arial Rounded MT Bold" panose="020F0704030504030204" pitchFamily="34" charset="77"/>
              </a:rPr>
              <a:t>It started with medicinal, biological, engineering, and social applications </a:t>
            </a:r>
          </a:p>
          <a:p>
            <a:pPr marL="1200150" lvl="2" indent="-285750">
              <a:buFont typeface="Arial" panose="020B0604020202020204" pitchFamily="34" charset="0"/>
              <a:buChar char="•"/>
            </a:pPr>
            <a:r>
              <a:rPr lang="en-US" sz="1200" dirty="0">
                <a:latin typeface="Arial Rounded MT Bold" panose="020F0704030504030204" pitchFamily="34" charset="77"/>
              </a:rPr>
              <a:t>It explicitly discusses the notion of lattices(</a:t>
            </a:r>
            <a:r>
              <a:rPr lang="en-US" sz="1200" dirty="0" err="1">
                <a:latin typeface="Arial Rounded MT Bold" panose="020F0704030504030204" pitchFamily="34" charset="77"/>
              </a:rPr>
              <a:t>Posets</a:t>
            </a:r>
            <a:r>
              <a:rPr lang="en-US" sz="1200" dirty="0">
                <a:latin typeface="Arial Rounded MT Bold" panose="020F0704030504030204" pitchFamily="34" charset="77"/>
              </a:rPr>
              <a:t>), adjoint structures (feedback), languages, …</a:t>
            </a:r>
          </a:p>
          <a:p>
            <a:pPr marL="742950" lvl="1" indent="-285750">
              <a:buFont typeface="Arial" panose="020B0604020202020204" pitchFamily="34" charset="0"/>
              <a:buChar char="•"/>
            </a:pPr>
            <a:r>
              <a:rPr lang="en-US" sz="1600" dirty="0">
                <a:latin typeface="Arial Rounded MT Bold" panose="020F0704030504030204" pitchFamily="34" charset="77"/>
              </a:rPr>
              <a:t>The ideas and methods have been implemented into our current infrastructures</a:t>
            </a:r>
          </a:p>
          <a:p>
            <a:pPr marL="1200150" lvl="2" indent="-285750">
              <a:buFont typeface="Arial" panose="020B0604020202020204" pitchFamily="34" charset="0"/>
              <a:buChar char="•"/>
            </a:pPr>
            <a:r>
              <a:rPr lang="en-US" sz="1600" dirty="0">
                <a:latin typeface="Arial Rounded MT Bold" panose="020F0704030504030204" pitchFamily="34" charset="77"/>
              </a:rPr>
              <a:t>Kubernetes, </a:t>
            </a:r>
            <a:r>
              <a:rPr lang="en-US" sz="1600" dirty="0" err="1">
                <a:latin typeface="Arial Rounded MT Bold" panose="020F0704030504030204" pitchFamily="34" charset="77"/>
              </a:rPr>
              <a:t>Dockerized</a:t>
            </a:r>
            <a:r>
              <a:rPr lang="en-US" sz="1600" dirty="0">
                <a:latin typeface="Arial Rounded MT Bold" panose="020F0704030504030204" pitchFamily="34" charset="77"/>
              </a:rPr>
              <a:t> Container Technologies being used for all of the services that runs this Internet-bound society</a:t>
            </a:r>
            <a:endParaRPr lang="en-TW" sz="1600" dirty="0"/>
          </a:p>
        </p:txBody>
      </p:sp>
      <p:sp>
        <p:nvSpPr>
          <p:cNvPr id="5" name="Slide Number Placeholder 4">
            <a:extLst>
              <a:ext uri="{FF2B5EF4-FFF2-40B4-BE49-F238E27FC236}">
                <a16:creationId xmlns:a16="http://schemas.microsoft.com/office/drawing/2014/main" id="{496171AA-E55F-DA44-8716-EBC0C4571B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Dominant Personality behind Cybernetics</a:t>
            </a:r>
            <a:endParaRPr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183649" y="4336797"/>
            <a:ext cx="5995710" cy="523220"/>
          </a:xfrm>
          <a:prstGeom prst="rect">
            <a:avLst/>
          </a:prstGeom>
          <a:noFill/>
        </p:spPr>
        <p:txBody>
          <a:bodyPr wrap="square" rtlCol="0">
            <a:spAutoFit/>
          </a:bodyPr>
          <a:lstStyle/>
          <a:p>
            <a:r>
              <a:rPr lang="en-TW" dirty="0"/>
              <a:t>Innovation occurs at the boundary of disciplines by competent people.  </a:t>
            </a:r>
          </a:p>
          <a:p>
            <a:r>
              <a:rPr lang="en-TW" dirty="0"/>
              <a:t>   				- Norbert Wiener</a:t>
            </a:r>
          </a:p>
        </p:txBody>
      </p:sp>
      <p:pic>
        <p:nvPicPr>
          <p:cNvPr id="1026" name="Picture 2" descr="Norbert Wiener with cybernetic bug &quot; Palomilla &quot; .  ">
            <a:hlinkClick r:id="rId2"/>
            <a:extLst>
              <a:ext uri="{FF2B5EF4-FFF2-40B4-BE49-F238E27FC236}">
                <a16:creationId xmlns:a16="http://schemas.microsoft.com/office/drawing/2014/main" id="{A845132A-7414-1548-921D-9F410E3430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0608" y="1055826"/>
            <a:ext cx="3702783" cy="30318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C421A-22BA-8748-859A-39C257B66F29}"/>
              </a:ext>
            </a:extLst>
          </p:cNvPr>
          <p:cNvSpPr txBox="1"/>
          <p:nvPr/>
        </p:nvSpPr>
        <p:spPr>
          <a:xfrm>
            <a:off x="3581182" y="4125774"/>
            <a:ext cx="1981633" cy="200055"/>
          </a:xfrm>
          <a:prstGeom prst="rect">
            <a:avLst/>
          </a:prstGeom>
          <a:noFill/>
        </p:spPr>
        <p:txBody>
          <a:bodyPr wrap="none" rtlCol="0">
            <a:spAutoFit/>
          </a:bodyPr>
          <a:lstStyle/>
          <a:p>
            <a:pPr algn="ctr"/>
            <a:r>
              <a:rPr lang="en-TW" sz="700" dirty="0"/>
              <a:t>Image source: </a:t>
            </a:r>
            <a:r>
              <a:rPr lang="en-TW" sz="700" dirty="0">
                <a:hlinkClick r:id="rId2"/>
              </a:rPr>
              <a:t>Research Gate download Link</a:t>
            </a:r>
            <a:endParaRPr lang="en-TW" sz="700" dirty="0"/>
          </a:p>
        </p:txBody>
      </p:sp>
      <p:sp>
        <p:nvSpPr>
          <p:cNvPr id="8" name="TextBox 7">
            <a:extLst>
              <a:ext uri="{FF2B5EF4-FFF2-40B4-BE49-F238E27FC236}">
                <a16:creationId xmlns:a16="http://schemas.microsoft.com/office/drawing/2014/main" id="{BEA4893E-CE9A-7340-88FF-AF28812A6D35}"/>
              </a:ext>
            </a:extLst>
          </p:cNvPr>
          <p:cNvSpPr txBox="1"/>
          <p:nvPr/>
        </p:nvSpPr>
        <p:spPr>
          <a:xfrm>
            <a:off x="6547587" y="1713832"/>
            <a:ext cx="2473571" cy="1384995"/>
          </a:xfrm>
          <a:prstGeom prst="rect">
            <a:avLst/>
          </a:prstGeom>
          <a:noFill/>
        </p:spPr>
        <p:txBody>
          <a:bodyPr wrap="square" rtlCol="0">
            <a:spAutoFit/>
          </a:bodyPr>
          <a:lstStyle/>
          <a:p>
            <a:r>
              <a:rPr lang="en-TW" dirty="0"/>
              <a:t>Cybernetics: </a:t>
            </a:r>
          </a:p>
          <a:p>
            <a:r>
              <a:rPr lang="en-TW" dirty="0"/>
              <a:t>  the science of control and communication in the animal and the machine.</a:t>
            </a:r>
          </a:p>
          <a:p>
            <a:r>
              <a:rPr lang="en-TW" dirty="0"/>
              <a:t>   			- Norbert Wiener</a:t>
            </a:r>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4" name="Picture 3">
            <a:extLst>
              <a:ext uri="{FF2B5EF4-FFF2-40B4-BE49-F238E27FC236}">
                <a16:creationId xmlns:a16="http://schemas.microsoft.com/office/drawing/2014/main" id="{26F949CA-E8B6-9C45-8286-BFF7AE2C8C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2" y="1716668"/>
            <a:ext cx="2272251" cy="1743097"/>
          </a:xfrm>
          <a:prstGeom prst="rect">
            <a:avLst/>
          </a:prstGeom>
        </p:spPr>
      </p:pic>
      <p:sp>
        <p:nvSpPr>
          <p:cNvPr id="5" name="TextBox 4">
            <a:extLst>
              <a:ext uri="{FF2B5EF4-FFF2-40B4-BE49-F238E27FC236}">
                <a16:creationId xmlns:a16="http://schemas.microsoft.com/office/drawing/2014/main" id="{03D203F9-730E-E045-8364-DEF5090C291A}"/>
              </a:ext>
            </a:extLst>
          </p:cNvPr>
          <p:cNvSpPr txBox="1"/>
          <p:nvPr/>
        </p:nvSpPr>
        <p:spPr>
          <a:xfrm>
            <a:off x="222465" y="3526771"/>
            <a:ext cx="2073003" cy="200055"/>
          </a:xfrm>
          <a:prstGeom prst="rect">
            <a:avLst/>
          </a:prstGeom>
          <a:noFill/>
        </p:spPr>
        <p:txBody>
          <a:bodyPr wrap="none" rtlCol="0">
            <a:spAutoFit/>
          </a:bodyPr>
          <a:lstStyle/>
          <a:p>
            <a:r>
              <a:rPr lang="en-TW" sz="700" dirty="0"/>
              <a:t>Excerpt from The Human use of Human Beings</a:t>
            </a:r>
          </a:p>
        </p:txBody>
      </p:sp>
    </p:spTree>
    <p:extLst>
      <p:ext uri="{BB962C8B-B14F-4D97-AF65-F5344CB8AC3E}">
        <p14:creationId xmlns:p14="http://schemas.microsoft.com/office/powerpoint/2010/main" val="15583058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10103</TotalTime>
  <Words>5096</Words>
  <Application>Microsoft Macintosh PowerPoint</Application>
  <PresentationFormat>On-screen Show (16:9)</PresentationFormat>
  <Paragraphs>723</Paragraphs>
  <Slides>81</Slides>
  <Notes>47</Notes>
  <HiddenSlides>0</HiddenSlides>
  <MMClips>0</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81</vt:i4>
      </vt:variant>
    </vt:vector>
  </HeadingPairs>
  <TitlesOfParts>
    <vt:vector size="106" baseType="lpstr">
      <vt:lpstr>等线</vt:lpstr>
      <vt:lpstr>Exo 2</vt:lpstr>
      <vt:lpstr>Hei</vt:lpstr>
      <vt:lpstr>黑体</vt:lpstr>
      <vt:lpstr>STXingkai</vt:lpstr>
      <vt:lpstr>STXinwei</vt:lpstr>
      <vt:lpstr>Weibei SC</vt:lpstr>
      <vt:lpstr>Arial</vt:lpstr>
      <vt:lpstr>Arial Rounded MT Bold</vt:lpstr>
      <vt:lpstr>Calibri</vt:lpstr>
      <vt:lpstr>Calibri Light</vt:lpstr>
      <vt:lpstr>Cambria Math</vt:lpstr>
      <vt:lpstr>Century Gothic</vt:lpstr>
      <vt:lpstr>Comic Sans MS</vt:lpstr>
      <vt:lpstr>Helvetica</vt:lpstr>
      <vt:lpstr>Lato</vt:lpstr>
      <vt:lpstr>Roboto Condensed Light</vt:lpstr>
      <vt:lpstr>Times</vt:lpstr>
      <vt:lpstr>Times New Roman</vt:lpstr>
      <vt:lpstr>Wingdings</vt:lpstr>
      <vt:lpstr>Simple Light</vt:lpstr>
      <vt:lpstr>Tech Newsletter by Slidesgo</vt:lpstr>
      <vt:lpstr>Office 主题​​</vt:lpstr>
      <vt:lpstr>Office Theme</vt:lpstr>
      <vt:lpstr>Office 主题</vt:lpstr>
      <vt:lpstr>超越学科界限的认知基础 Transdisciplinary Cognitive Foundation</vt:lpstr>
      <vt:lpstr>PowerPoint Presentation</vt:lpstr>
      <vt:lpstr>Glossary</vt:lpstr>
      <vt:lpstr>Prior to today’s lecture</vt:lpstr>
      <vt:lpstr>A Rhetoric Lens to see the world</vt:lpstr>
      <vt:lpstr>The most famous master thesis</vt:lpstr>
      <vt:lpstr>PowerPoint Presentation</vt:lpstr>
      <vt:lpstr>PowerPoint Presentation</vt:lpstr>
      <vt:lpstr>The Dominant Personality behind Cybernetics</vt:lpstr>
      <vt:lpstr>A few books on Cybernetics</vt:lpstr>
      <vt:lpstr>Wiener’s Cybernetics’s Tables of Content</vt:lpstr>
      <vt:lpstr>PowerPoint Presentation</vt:lpstr>
      <vt:lpstr>PowerPoint Presentation</vt:lpstr>
      <vt:lpstr>PowerPoint Presentation</vt:lpstr>
      <vt:lpstr>PowerPoint Presentation</vt:lpstr>
      <vt:lpstr>PowerPoint Presentation</vt:lpstr>
      <vt:lpstr>Ashby’s Intro to Cybernetics Table of Content</vt:lpstr>
      <vt:lpstr>PowerPoint Presentation</vt:lpstr>
      <vt:lpstr>All System can be approximated as Partially Ordered Set</vt:lpstr>
      <vt:lpstr>Posets as Composable Namespaces</vt:lpstr>
      <vt:lpstr>Category Theory and Unary Arithmetic</vt:lpstr>
      <vt:lpstr>The  Fundamental Theorem of X</vt:lpstr>
      <vt:lpstr>Compositionality and Closure helps formulate different types of Comparison/Equivalence</vt:lpstr>
      <vt:lpstr>A Topological Way to Compose Matrices</vt:lpstr>
      <vt:lpstr>From Monism, Dualism to Cyber-physical Systems</vt:lpstr>
      <vt:lpstr>Exothermic and Endothermic</vt:lpstr>
      <vt:lpstr>Market Dynamics</vt:lpstr>
      <vt:lpstr>Soundness</vt:lpstr>
      <vt:lpstr>系统设计方法论的充分与必要条件 (Patrick &amp; Radhia Cousot的核心主张)</vt:lpstr>
      <vt:lpstr>所有的数据类型均为偏序集 （偏序集由有向关系所构成）</vt:lpstr>
      <vt:lpstr>现有数据的影响范围可被抽象编码为局部时空区间的“格”</vt:lpstr>
      <vt:lpstr>What is the big deal?</vt:lpstr>
      <vt:lpstr>Recognizing the Fact</vt:lpstr>
      <vt:lpstr>The Universal Structure in 𝜆-Calculus Form</vt:lpstr>
      <vt:lpstr>Recursive Structures as a Rewrite System</vt:lpstr>
      <vt:lpstr>Monad is an actionable Abstraction</vt:lpstr>
      <vt:lpstr>Universal set of Replacement Rules</vt:lpstr>
      <vt:lpstr>This might look familiar</vt:lpstr>
      <vt:lpstr>This meaning of “Equal”</vt:lpstr>
      <vt:lpstr>For Concurrent Systems (𝞹-calculus)</vt:lpstr>
      <vt:lpstr>Well-known Rewrite Systems</vt:lpstr>
      <vt:lpstr>An Ideal Language Framework Vision</vt:lpstr>
      <vt:lpstr>Matching 𝝁-Logic as unifying semantic foundation</vt:lpstr>
      <vt:lpstr>Sound and complete proof system</vt:lpstr>
      <vt:lpstr>Proof System for Reachability</vt:lpstr>
      <vt:lpstr>Controlling Types</vt:lpstr>
      <vt:lpstr>Relevance to Cybernetics</vt:lpstr>
      <vt:lpstr>A philosophical way to interpret Self-Reference</vt:lpstr>
      <vt:lpstr>Cybernetics: The human use of human beings</vt:lpstr>
      <vt:lpstr>Cybernetics: Entropy and Negative Entropy</vt:lpstr>
      <vt:lpstr>Entropic namespaces in Partially Ordered Sets</vt:lpstr>
      <vt:lpstr>Stages of Control in Cybernetics</vt:lpstr>
      <vt:lpstr>Controlled Boundaries (Poset) of different Scales</vt:lpstr>
      <vt:lpstr>Controlled Boundaries of different Scales</vt:lpstr>
      <vt:lpstr>Agent actions in the world of Posets</vt:lpstr>
      <vt:lpstr>A cool video on Functors</vt:lpstr>
      <vt:lpstr>A cool video on Monad</vt:lpstr>
      <vt:lpstr>Monad and Leibniz</vt:lpstr>
      <vt:lpstr>Hamiltonian Mechanics make energy Accountable</vt:lpstr>
      <vt:lpstr>Hamilton did more work on the Accounting Equation</vt:lpstr>
      <vt:lpstr>The second Language Design Strategy</vt:lpstr>
      <vt:lpstr>Kuhn Cycle: recursion and symmetry-breaking</vt:lpstr>
      <vt:lpstr>Concrete Activities in Daily Workflow</vt:lpstr>
      <vt:lpstr>Connecting Abstract and Concrete Domains</vt:lpstr>
      <vt:lpstr>打破认知边界的传奇符咒</vt:lpstr>
      <vt:lpstr>Think about all activities as Posets/Lattices  software projects in version control database</vt:lpstr>
      <vt:lpstr>Paxos as a Poset</vt:lpstr>
      <vt:lpstr>Holacracy: a mechanism for  Communication and Control</vt:lpstr>
      <vt:lpstr>Abstraction</vt:lpstr>
      <vt:lpstr>Iteratively Fixing Security Problems</vt:lpstr>
      <vt:lpstr>The Version Control, Built, Test, Stage, Deploy are Conducted by Human Instructions</vt:lpstr>
      <vt:lpstr>A compositional view of system correctness</vt:lpstr>
      <vt:lpstr>辩证系统正确性的形式化表述</vt:lpstr>
      <vt:lpstr>系统建模是一个模型空间搜寻过程 （fixed point semantic formalize model interpolation）</vt:lpstr>
      <vt:lpstr>在跨领域的决策方案筛选可通过偏序集计算得到结果</vt:lpstr>
      <vt:lpstr>The Commit-Built-Test-Stage-Deploy are Fully Automated</vt:lpstr>
      <vt:lpstr>PowerPoint Presentation</vt:lpstr>
      <vt:lpstr>Continuously Adjust the  Correctness Area</vt:lpstr>
      <vt:lpstr>The CAP Theorem in NsM</vt:lpstr>
      <vt:lpstr>Cybernetics at a Scale of Internet Economy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1852</cp:revision>
  <dcterms:modified xsi:type="dcterms:W3CDTF">2021-11-03T01:11:36Z</dcterms:modified>
</cp:coreProperties>
</file>